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72" r:id="rId13"/>
    <p:sldId id="273" r:id="rId14"/>
    <p:sldId id="271" r:id="rId15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186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Qatar</c:v>
                </c:pt>
                <c:pt idx="1">
                  <c:v>Kuwait </c:v>
                </c:pt>
                <c:pt idx="2">
                  <c:v>Oman </c:v>
                </c:pt>
                <c:pt idx="3">
                  <c:v>Bahrain </c:v>
                </c:pt>
                <c:pt idx="4">
                  <c:v>UAE </c:v>
                </c:pt>
                <c:pt idx="5">
                  <c:v>Saudi Arabia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0.5</c:v>
                </c:pt>
                <c:pt idx="1">
                  <c:v>3.5</c:v>
                </c:pt>
                <c:pt idx="2">
                  <c:v>3.8</c:v>
                </c:pt>
                <c:pt idx="3">
                  <c:v>4</c:v>
                </c:pt>
                <c:pt idx="4">
                  <c:v>4.2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4-4D4F-AF6C-06F5279BAA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Qatar</c:v>
                </c:pt>
                <c:pt idx="1">
                  <c:v>Kuwait </c:v>
                </c:pt>
                <c:pt idx="2">
                  <c:v>Oman </c:v>
                </c:pt>
                <c:pt idx="3">
                  <c:v>Bahrain </c:v>
                </c:pt>
                <c:pt idx="4">
                  <c:v>UAE </c:v>
                </c:pt>
                <c:pt idx="5">
                  <c:v>Saudi Arabia 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5134-4D4F-AF6C-06F5279BAA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Qatar</c:v>
                </c:pt>
                <c:pt idx="1">
                  <c:v>Kuwait </c:v>
                </c:pt>
                <c:pt idx="2">
                  <c:v>Oman </c:v>
                </c:pt>
                <c:pt idx="3">
                  <c:v>Bahrain </c:v>
                </c:pt>
                <c:pt idx="4">
                  <c:v>UAE </c:v>
                </c:pt>
                <c:pt idx="5">
                  <c:v>Saudi Arabia 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5134-4D4F-AF6C-06F5279BA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198505400"/>
        <c:axId val="198507696"/>
      </c:barChart>
      <c:catAx>
        <c:axId val="19850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507696"/>
        <c:crosses val="autoZero"/>
        <c:auto val="1"/>
        <c:lblAlgn val="ctr"/>
        <c:lblOffset val="100"/>
        <c:noMultiLvlLbl val="0"/>
      </c:catAx>
      <c:valAx>
        <c:axId val="198507696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;\-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505400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Personal Fullfilment </c:v>
                </c:pt>
                <c:pt idx="1">
                  <c:v>Work Life Balance </c:v>
                </c:pt>
                <c:pt idx="2">
                  <c:v>Monetary Grains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40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B2B-B8D5-1FFE924E9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906720"/>
        <c:axId val="452910328"/>
      </c:barChart>
      <c:catAx>
        <c:axId val="45290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910328"/>
        <c:crosses val="autoZero"/>
        <c:auto val="1"/>
        <c:lblAlgn val="ctr"/>
        <c:lblOffset val="100"/>
        <c:noMultiLvlLbl val="0"/>
      </c:catAx>
      <c:valAx>
        <c:axId val="45291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90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tent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165600" y="647700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Prospects of Employment Opportunities in the Arabian Gulf- SELF EMPLOYMENT </a:t>
            </a:r>
            <a:endParaRPr lang="en-US" sz="1200" b="1" dirty="0">
              <a:solidFill>
                <a:schemeClr val="tx1"/>
              </a:solidFill>
              <a:latin typeface="Avenir Book"/>
              <a:cs typeface="Avenir Book"/>
            </a:endParaRPr>
          </a:p>
        </p:txBody>
      </p:sp>
      <p:sp>
        <p:nvSpPr>
          <p:cNvPr id="24" name="Footer Placeholder 14"/>
          <p:cNvSpPr txBox="1">
            <a:spLocks/>
          </p:cNvSpPr>
          <p:nvPr/>
        </p:nvSpPr>
        <p:spPr bwMode="auto">
          <a:xfrm>
            <a:off x="406400" y="6361476"/>
            <a:ext cx="7518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eaLnBrk="1" hangingPunct="1"/>
            <a:r>
              <a:rPr lang="en-US" altLang="en-US" sz="1200" b="0" dirty="0">
                <a:solidFill>
                  <a:schemeClr val="tx1"/>
                </a:solidFill>
                <a:latin typeface="Avenir Light"/>
                <a:cs typeface="Avenir Light"/>
              </a:rPr>
              <a:t>Advisory </a:t>
            </a:r>
            <a:r>
              <a:rPr lang="en-US" altLang="en-US" sz="1200" b="0" baseline="0" dirty="0">
                <a:solidFill>
                  <a:schemeClr val="tx1"/>
                </a:solidFill>
                <a:latin typeface="Avenir Light"/>
                <a:cs typeface="Avenir Light"/>
              </a:rPr>
              <a:t> Services </a:t>
            </a:r>
          </a:p>
          <a:p>
            <a:pPr eaLnBrk="1" hangingPunct="1"/>
            <a:r>
              <a:rPr lang="en-US" altLang="en-US" sz="1200" b="1" dirty="0">
                <a:solidFill>
                  <a:schemeClr val="tx1"/>
                </a:solidFill>
                <a:latin typeface="Avenir Light"/>
                <a:cs typeface="Avenir Light"/>
              </a:rPr>
              <a:t>©2016 Intellect Resources Management   							</a:t>
            </a:r>
          </a:p>
        </p:txBody>
      </p:sp>
      <p:pic>
        <p:nvPicPr>
          <p:cNvPr id="2" name="Picture 1" descr="IRM-LOGO-FINAL-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601" y="31588"/>
            <a:ext cx="1751620" cy="95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2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88"/>
            <a:ext cx="10972800" cy="4324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5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  <a:prstGeom prst="rect">
            <a:avLst/>
          </a:prstGeo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6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4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  <a:prstGeom prst="rect">
            <a:avLst/>
          </a:prstGeo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prstGeom prst="rect">
            <a:avLst/>
          </a:prstGeo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prstGeom prst="rect">
            <a:avLst/>
          </a:prstGeo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19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7818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4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0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  <a:prstGeom prst="rect">
            <a:avLst/>
          </a:prstGeo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7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  <a:prstGeom prst="rect">
            <a:avLst/>
          </a:prstGeo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prstGeom prst="rect">
            <a:avLst/>
          </a:prstGeo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  <a:prstGeom prst="rect">
            <a:avLst/>
          </a:prstGeo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5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49488"/>
            <a:ext cx="10972800" cy="43243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3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50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2CAA-B726-4C7A-AFFF-48CBAADDE246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4226D-41D5-466B-941A-8912D8F4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10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99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229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94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14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38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762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22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63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0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44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85885BE-70E4-3A47-9C26-799D9EC6766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B493739-AB3C-AD4C-83FE-4FCA0EF112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6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-final-final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ooter Placeholder 14"/>
          <p:cNvSpPr txBox="1">
            <a:spLocks/>
          </p:cNvSpPr>
          <p:nvPr/>
        </p:nvSpPr>
        <p:spPr bwMode="auto">
          <a:xfrm>
            <a:off x="406400" y="6331980"/>
            <a:ext cx="7518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eaLnBrk="1" hangingPunct="1"/>
            <a:r>
              <a:rPr lang="en-US" altLang="en-US" sz="1200" b="0" dirty="0">
                <a:solidFill>
                  <a:schemeClr val="tx1"/>
                </a:solidFill>
                <a:latin typeface="Avenir Light"/>
                <a:cs typeface="Avenir Light"/>
              </a:rPr>
              <a:t>Advisory </a:t>
            </a:r>
            <a:r>
              <a:rPr lang="en-US" altLang="en-US" sz="1200" b="0" baseline="0" dirty="0">
                <a:solidFill>
                  <a:schemeClr val="tx1"/>
                </a:solidFill>
                <a:latin typeface="Avenir Light"/>
                <a:cs typeface="Avenir Light"/>
              </a:rPr>
              <a:t> Services </a:t>
            </a:r>
          </a:p>
          <a:p>
            <a:pPr eaLnBrk="1" hangingPunct="1"/>
            <a:r>
              <a:rPr lang="en-US" altLang="en-US" sz="1200" b="0" dirty="0">
                <a:solidFill>
                  <a:schemeClr val="tx1"/>
                </a:solidFill>
                <a:latin typeface="Avenir Light"/>
                <a:cs typeface="Avenir Light"/>
              </a:rPr>
              <a:t>©2016 Intellect Resources Management   </a:t>
            </a:r>
            <a:r>
              <a:rPr lang="en-US" altLang="en-US" sz="1200" b="1" dirty="0">
                <a:solidFill>
                  <a:schemeClr val="tx1"/>
                </a:solidFill>
                <a:latin typeface="Avenir Light"/>
                <a:cs typeface="Avenir Light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40615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vider-2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14"/>
          <p:cNvSpPr txBox="1">
            <a:spLocks/>
          </p:cNvSpPr>
          <p:nvPr/>
        </p:nvSpPr>
        <p:spPr bwMode="auto">
          <a:xfrm>
            <a:off x="406400" y="6553200"/>
            <a:ext cx="7518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eaLnBrk="1" hangingPunct="1"/>
            <a:r>
              <a:rPr lang="en-US" altLang="en-US" sz="600" b="0" dirty="0">
                <a:solidFill>
                  <a:schemeClr val="tx1"/>
                </a:solidFill>
                <a:latin typeface="Avenir Light"/>
                <a:cs typeface="Avenir Light"/>
              </a:rPr>
              <a:t>Advisory </a:t>
            </a:r>
            <a:r>
              <a:rPr lang="en-US" altLang="en-US" sz="600" b="0" baseline="0" dirty="0">
                <a:solidFill>
                  <a:schemeClr val="tx1"/>
                </a:solidFill>
                <a:latin typeface="Avenir Light"/>
                <a:cs typeface="Avenir Light"/>
              </a:rPr>
              <a:t> Services </a:t>
            </a:r>
          </a:p>
          <a:p>
            <a:pPr eaLnBrk="1" hangingPunct="1"/>
            <a:r>
              <a:rPr lang="en-US" altLang="en-US" sz="600" b="0" dirty="0">
                <a:solidFill>
                  <a:schemeClr val="tx1"/>
                </a:solidFill>
                <a:latin typeface="Avenir Light"/>
                <a:cs typeface="Avenir Light"/>
              </a:rPr>
              <a:t>©2016 Intellect Resources Management   - PRIVATE &amp; CONFIDENTIAL -  </a:t>
            </a:r>
            <a:r>
              <a:rPr lang="en-US" altLang="en-US" sz="600" b="1" dirty="0">
                <a:solidFill>
                  <a:schemeClr val="tx1"/>
                </a:solidFill>
                <a:latin typeface="Avenir Light"/>
                <a:cs typeface="Avenir Light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266367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1036" y="1122363"/>
            <a:ext cx="5846164" cy="2387600"/>
          </a:xfrm>
        </p:spPr>
        <p:txBody>
          <a:bodyPr anchor="t"/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</a:rPr>
              <a:t>Prospects of Employment Opportunities in the Arabian Gulf</a:t>
            </a:r>
            <a:br>
              <a:rPr lang="en-US" sz="2400" b="1" dirty="0">
                <a:solidFill>
                  <a:schemeClr val="tx1"/>
                </a:solidFill>
                <a:latin typeface="+mn-lt"/>
              </a:rPr>
            </a:br>
            <a:b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SELF EMPLOYMENT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0610" y="3132944"/>
            <a:ext cx="5196590" cy="2469630"/>
          </a:xfrm>
        </p:spPr>
        <p:txBody>
          <a:bodyPr/>
          <a:lstStyle/>
          <a:p>
            <a:endParaRPr lang="en-US" sz="2000" b="1" dirty="0"/>
          </a:p>
          <a:p>
            <a:r>
              <a:rPr lang="en-US" sz="2000" b="1" dirty="0"/>
              <a:t>March 16,2017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algn="r"/>
            <a:r>
              <a:rPr lang="en-US" sz="1800" b="1" dirty="0"/>
              <a:t>Presented By: </a:t>
            </a:r>
          </a:p>
          <a:p>
            <a:pPr algn="r"/>
            <a:r>
              <a:rPr lang="en-US" sz="1800" b="1" dirty="0"/>
              <a:t>Sabah Almoayyed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Self Employment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871" y="1049313"/>
            <a:ext cx="11782269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00" b="1" dirty="0">
              <a:latin typeface="+mn-lt"/>
            </a:endParaRPr>
          </a:p>
          <a:p>
            <a:r>
              <a:rPr lang="en-US" sz="2000" b="1" dirty="0">
                <a:latin typeface="+mn-lt"/>
              </a:rPr>
              <a:t>What is Self Employment ? </a:t>
            </a:r>
          </a:p>
          <a:p>
            <a:endParaRPr lang="en-US" sz="1000" b="1" dirty="0">
              <a:latin typeface="+mn-lt"/>
            </a:endParaRPr>
          </a:p>
          <a:p>
            <a:pPr marL="3486150" lvl="7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Self-employed is a situation in which an individual works for himself instead of working for an employer that pays a salary or a wage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3486150" lvl="7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The importance of small business in our economy even the business is small, they provide both jobs and innovation.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3486150" lvl="7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Its a totally different lifestyle. The success or the failure of the business rests on person shoulders. </a:t>
            </a:r>
            <a:endParaRPr lang="en-US" dirty="0">
              <a:latin typeface="+mn-lt"/>
            </a:endParaRPr>
          </a:p>
          <a:p>
            <a:pPr algn="just"/>
            <a:endParaRPr lang="en-US" sz="1000" dirty="0">
              <a:latin typeface="+mn-lt"/>
            </a:endParaRPr>
          </a:p>
          <a:p>
            <a:pPr marL="3486150" lvl="7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Being self-employed requires a personal commitment that is greater than what most jobs will generate. This can mean very long hours, many days of each week, and be an enormous source of pride</a:t>
            </a:r>
            <a:r>
              <a:rPr lang="en-US" dirty="0">
                <a:latin typeface="+mn-lt"/>
              </a:rPr>
              <a:t>.</a:t>
            </a:r>
          </a:p>
          <a:p>
            <a:pPr algn="just"/>
            <a:endParaRPr lang="en-US" dirty="0">
              <a:latin typeface="+mn-lt"/>
            </a:endParaRPr>
          </a:p>
          <a:p>
            <a:pPr algn="just"/>
            <a:endParaRPr lang="en-US" dirty="0">
              <a:latin typeface="+mn-lt"/>
            </a:endParaRPr>
          </a:p>
          <a:p>
            <a:pPr algn="just"/>
            <a:endParaRPr lang="en-US" dirty="0">
              <a:latin typeface="+mn-lt"/>
            </a:endParaRPr>
          </a:p>
          <a:p>
            <a:endParaRPr lang="en-US" dirty="0"/>
          </a:p>
        </p:txBody>
      </p:sp>
      <p:sp>
        <p:nvSpPr>
          <p:cNvPr id="2" name="AutoShape 2" descr="Image result for self employment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self employment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9542"/>
            <a:ext cx="3445674" cy="20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22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Advantages &amp; Disadvantages of Self Employment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871" y="1049313"/>
            <a:ext cx="11782269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500" b="1" dirty="0">
              <a:latin typeface="+mn-lt"/>
            </a:endParaRPr>
          </a:p>
          <a:p>
            <a:pPr algn="just"/>
            <a:r>
              <a:rPr lang="en-US" sz="2000" b="1" dirty="0">
                <a:latin typeface="+mn-lt"/>
              </a:rPr>
              <a:t>Advantages of being self-employed</a:t>
            </a:r>
          </a:p>
          <a:p>
            <a:pPr algn="just"/>
            <a:endParaRPr lang="en-US" sz="1000" b="1" dirty="0">
              <a:latin typeface="+mn-lt"/>
            </a:endParaRP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You are your own boss and have the chance to put your ideas into the business</a:t>
            </a: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You work hard and enjoy the rewards of your hard work</a:t>
            </a: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You get to feel the enormous sense of pride and personal satisfaction when your business is successful</a:t>
            </a: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You will have the opportunity to lead others and work closely with your customers </a:t>
            </a:r>
          </a:p>
          <a:p>
            <a:pPr algn="just"/>
            <a:endParaRPr lang="en-US" sz="1000" b="1" dirty="0">
              <a:latin typeface="+mn-lt"/>
            </a:endParaRPr>
          </a:p>
          <a:p>
            <a:pPr algn="just"/>
            <a:r>
              <a:rPr lang="en-US" sz="2000" b="1" dirty="0">
                <a:latin typeface="+mn-lt"/>
              </a:rPr>
              <a:t>Disadvantages of being self-employed</a:t>
            </a:r>
          </a:p>
          <a:p>
            <a:pPr algn="just"/>
            <a:endParaRPr lang="en-US" sz="1000" b="1" dirty="0">
              <a:latin typeface="+mn-lt"/>
            </a:endParaRP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Risk of failure and your decisions can be wrong (</a:t>
            </a:r>
            <a:r>
              <a:rPr lang="en-US" dirty="0">
                <a:latin typeface="+mn-lt"/>
              </a:rPr>
              <a:t>two-thirds of small </a:t>
            </a:r>
          </a:p>
          <a:p>
            <a:pPr algn="just">
              <a:lnSpc>
                <a:spcPts val="2400"/>
              </a:lnSpc>
            </a:pPr>
            <a:r>
              <a:rPr lang="en-US" dirty="0">
                <a:latin typeface="+mn-lt"/>
              </a:rPr>
              <a:t>       businesses make it past the two-year anniversary and 44% reach their four-year anniversary. </a:t>
            </a:r>
            <a:endParaRPr lang="en-US" dirty="0">
              <a:latin typeface="+mn-lt"/>
            </a:endParaRP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Owning your own business can require a sacrifice of your personal life</a:t>
            </a: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Your income stream may fluctuate throughout the year</a:t>
            </a: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Your health insurance and pension costs are not included automatically</a:t>
            </a:r>
          </a:p>
          <a:p>
            <a:pPr marL="34290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Strict record keeping and attention to detail are very important</a:t>
            </a:r>
          </a:p>
          <a:p>
            <a:pPr algn="just"/>
            <a:endParaRPr lang="en-US" sz="1000" dirty="0">
              <a:latin typeface="+mn-lt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568" y="4048693"/>
            <a:ext cx="3185454" cy="202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2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How to Manage Self Employment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871" y="1109273"/>
            <a:ext cx="1178226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00" b="1" dirty="0">
              <a:latin typeface="+mn-lt"/>
            </a:endParaRPr>
          </a:p>
          <a:p>
            <a:r>
              <a:rPr lang="en-US" sz="2000" b="1" dirty="0">
                <a:latin typeface="+mn-lt"/>
              </a:rPr>
              <a:t>Ways to make your job secure (tips to make your income more regular and reliable) </a:t>
            </a: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Diversify</a:t>
            </a:r>
          </a:p>
          <a:p>
            <a:endParaRPr lang="en-US" sz="1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Be financially savvy</a:t>
            </a:r>
          </a:p>
          <a:p>
            <a:endParaRPr lang="en-US" sz="1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Make sure your services are in demand</a:t>
            </a:r>
          </a:p>
          <a:p>
            <a:endParaRPr lang="en-US" sz="1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Cultivate a mix of long and short-term clients</a:t>
            </a:r>
          </a:p>
          <a:p>
            <a:endParaRPr lang="en-US" sz="1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Join freelancer networks and platforms</a:t>
            </a:r>
          </a:p>
          <a:p>
            <a:endParaRPr lang="en-US" sz="1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Be very clear about payments due</a:t>
            </a:r>
          </a:p>
          <a:p>
            <a:endParaRPr lang="en-US" sz="1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Get it in writing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latin typeface="+mn-lt"/>
            </a:endParaRPr>
          </a:p>
          <a:p>
            <a:endParaRPr lang="en-US" sz="500" b="1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9458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What do you need for starting your Business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871" y="1214203"/>
            <a:ext cx="1178226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Business Plan -</a:t>
            </a:r>
            <a:r>
              <a:rPr lang="en-US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This not only helps you determine what you’ll need to launch the business, but also will help you secure a loan or investment capital and operate the business after you open.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Funding</a:t>
            </a:r>
            <a:r>
              <a:rPr lang="en-US" sz="2400" dirty="0">
                <a:latin typeface="+mn-lt"/>
              </a:rPr>
              <a:t> </a:t>
            </a:r>
            <a:r>
              <a:rPr lang="en-US" sz="2400" b="1" dirty="0">
                <a:latin typeface="+mn-lt"/>
              </a:rPr>
              <a:t>- </a:t>
            </a:r>
            <a:r>
              <a:rPr lang="en-US" sz="2000" dirty="0">
                <a:latin typeface="+mn-lt"/>
              </a:rPr>
              <a:t>It’s simply a fact that your business will need capital, assess how much you need to start your business and maintain operations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Management </a:t>
            </a:r>
            <a:r>
              <a:rPr lang="en-US" sz="2400" dirty="0">
                <a:latin typeface="+mn-lt"/>
              </a:rPr>
              <a:t>- </a:t>
            </a:r>
            <a:r>
              <a:rPr lang="en-US" sz="2000" dirty="0">
                <a:latin typeface="+mn-lt"/>
              </a:rPr>
              <a:t>Strong team members can be recruited using a variety of methods, Staffing agencies and executive search firms specialize in placing talent of all levels within every industry.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Monitor</a:t>
            </a:r>
            <a:r>
              <a:rPr lang="en-US" sz="2400" dirty="0">
                <a:latin typeface="+mn-lt"/>
              </a:rPr>
              <a:t> - </a:t>
            </a:r>
            <a:r>
              <a:rPr lang="en-US" sz="2000" dirty="0">
                <a:latin typeface="+mn-lt"/>
              </a:rPr>
              <a:t>Benchmarking, Variance Analysis, Trend Analysis  are the methods of monitoring your business’s performance. Monitoring your business is a great way to ensure maximum productivity and profit. 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1153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How to Scale / Grow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871" y="1124261"/>
            <a:ext cx="11782269" cy="838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500" b="1" dirty="0">
              <a:latin typeface="+mn-lt"/>
            </a:endParaRPr>
          </a:p>
          <a:p>
            <a:pPr algn="just"/>
            <a:r>
              <a:rPr lang="en-US" sz="2000" b="1" dirty="0">
                <a:latin typeface="+mn-lt"/>
              </a:rPr>
              <a:t>Who really benefits from the growth of self-employment?</a:t>
            </a:r>
          </a:p>
          <a:p>
            <a:pPr algn="just"/>
            <a:endParaRPr lang="en-US" b="1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Creative and qualified self-employed individuals contribute in economic growth by inventing new products, production processes, distribution methods, and employing other people.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Self employment can affect both intragenerational and intergenerational economic mobility through its direct effects on income and wealth.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Self-employment leads to an increase in the earnings distribution for low-income individuals but a decrease for high-income individuals </a:t>
            </a:r>
          </a:p>
          <a:p>
            <a:pPr algn="just"/>
            <a:endParaRPr lang="en-US" sz="1000" dirty="0">
              <a:latin typeface="+mn-lt"/>
            </a:endParaRPr>
          </a:p>
          <a:p>
            <a:pPr algn="just"/>
            <a:endParaRPr lang="en-US" sz="2000" dirty="0">
              <a:latin typeface="+mn-lt"/>
            </a:endParaRPr>
          </a:p>
          <a:p>
            <a:pPr algn="just"/>
            <a:endParaRPr lang="en-US" sz="2000" dirty="0">
              <a:latin typeface="+mn-lt"/>
            </a:endParaRPr>
          </a:p>
          <a:p>
            <a:pPr algn="just"/>
            <a:endParaRPr lang="en-US" dirty="0">
              <a:latin typeface="+mn-lt"/>
            </a:endParaRPr>
          </a:p>
          <a:p>
            <a:pPr algn="just"/>
            <a:endParaRPr lang="en-US" dirty="0">
              <a:latin typeface="+mn-lt"/>
            </a:endParaRPr>
          </a:p>
          <a:p>
            <a:pPr algn="just"/>
            <a:r>
              <a:rPr lang="en-US" dirty="0">
                <a:latin typeface="+mn-lt"/>
              </a:rPr>
              <a:t> </a:t>
            </a:r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  <a:p>
            <a:pPr algn="just"/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2610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Industry Understanding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2226" y="959373"/>
            <a:ext cx="6084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Which Industries Have The Most Self-Employed Workers?</a:t>
            </a:r>
          </a:p>
        </p:txBody>
      </p:sp>
      <p:pic>
        <p:nvPicPr>
          <p:cNvPr id="5" name="Picture 4" descr="The Industries With The Most Self-Employed Workers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54636" y="1010002"/>
            <a:ext cx="5337590" cy="453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892226" y="1161421"/>
            <a:ext cx="59361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When it comes to the industries with the most self-employed workers, agriculture, forestry and fishing comes first. 81 percent of those working in this sector are self-employed.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4636" y="5654559"/>
            <a:ext cx="5337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Resources: </a:t>
            </a:r>
            <a:r>
              <a:rPr lang="en-US" sz="1200" dirty="0">
                <a:latin typeface="+mn-lt"/>
              </a:rPr>
              <a:t>http://www.forbes.com/sites/niallmccarthy/2015/10/26/which-industries-have-the-most-self-employed-workers-infographic/#cce06c56d829</a:t>
            </a: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512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Continuous Learning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50" y="1076401"/>
            <a:ext cx="704537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500" b="1" dirty="0">
              <a:latin typeface="+mn-lt"/>
            </a:endParaRPr>
          </a:p>
          <a:p>
            <a:pPr algn="just"/>
            <a:r>
              <a:rPr lang="en-US" sz="2400" b="1" dirty="0">
                <a:latin typeface="+mn-lt"/>
              </a:rPr>
              <a:t>Learning How to Collaborate When You’re Self-Employed</a:t>
            </a:r>
          </a:p>
          <a:p>
            <a:pPr algn="just"/>
            <a:endParaRPr lang="en-US" dirty="0">
              <a:latin typeface="+mn-lt"/>
            </a:endParaRPr>
          </a:p>
          <a:p>
            <a:pPr algn="just"/>
            <a:r>
              <a:rPr lang="en-US" sz="2400" dirty="0">
                <a:latin typeface="+mn-lt"/>
              </a:rPr>
              <a:t>Here are five questions to ask yourself in order to determine when collaboration is worthwhile.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Is there demand?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Does your collaborator add unique skills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Does it help you cement a relationship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Does it provide a chance to spend time with friends</a:t>
            </a:r>
          </a:p>
          <a:p>
            <a:pPr algn="just"/>
            <a:endParaRPr lang="en-US" sz="10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Do you trust your collaborator implicitly</a:t>
            </a:r>
          </a:p>
        </p:txBody>
      </p:sp>
      <p:pic>
        <p:nvPicPr>
          <p:cNvPr id="1030" name="Picture 6" descr="Collaboration at the ce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220" y="1181331"/>
            <a:ext cx="4562008" cy="486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6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Self Employment in GCC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0623" y="1064303"/>
            <a:ext cx="53065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Rate of entrepreneurship ranging between 3 percent and 4 percent of the working population in Kuwait, Oman, Bahrain and the UAE.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Qatar, where only 0.5 percent of the workers have set up their own business, and, on the other hand, Saudi Arabia, where the number goes up to 8 percent, with the caveat that the number was estimated, for the last time, 23 years ago.</a:t>
            </a:r>
          </a:p>
          <a:p>
            <a:endParaRPr lang="en-US" sz="2000" b="1" dirty="0">
              <a:latin typeface="+mn-lt"/>
            </a:endParaRPr>
          </a:p>
          <a:p>
            <a:endParaRPr lang="en-US" sz="2000" b="1" dirty="0">
              <a:latin typeface="+mn-lt"/>
            </a:endParaRPr>
          </a:p>
          <a:p>
            <a:endParaRPr lang="en-US" sz="2000" b="1" dirty="0">
              <a:latin typeface="+mn-lt"/>
            </a:endParaRPr>
          </a:p>
          <a:p>
            <a:endParaRPr lang="en-US" sz="2000" b="1" dirty="0">
              <a:latin typeface="+mn-lt"/>
            </a:endParaRPr>
          </a:p>
          <a:p>
            <a:endParaRPr lang="en-US" sz="2000" b="1" dirty="0">
              <a:latin typeface="+mn-lt"/>
            </a:endParaRPr>
          </a:p>
          <a:p>
            <a:endParaRPr lang="en-US" sz="2000" b="1" dirty="0">
              <a:latin typeface="+mn-lt"/>
            </a:endParaRPr>
          </a:p>
          <a:p>
            <a:endParaRPr lang="en-US" sz="2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4498" y="1004343"/>
            <a:ext cx="592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Levels of Self Employment in GCC 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168534499"/>
              </p:ext>
            </p:extLst>
          </p:nvPr>
        </p:nvGraphicFramePr>
        <p:xfrm>
          <a:off x="764497" y="1398997"/>
          <a:ext cx="5756223" cy="4776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3173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Self Employment in Middle East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32656" y="1064303"/>
            <a:ext cx="334448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64 %  aged 18 and above would rather have their own business than be employed in MENA Region.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8 out of 10 fresh graduates in the MENA turning their backs on traditional career path  and instead become owners and runners of their own business. </a:t>
            </a: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endParaRPr lang="en-US" b="1" dirty="0">
              <a:latin typeface="+mn-lt"/>
            </a:endParaRPr>
          </a:p>
          <a:p>
            <a:r>
              <a:rPr lang="en-US" b="1" dirty="0">
                <a:latin typeface="+mn-lt"/>
              </a:rPr>
              <a:t>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6743" y="1074060"/>
            <a:ext cx="7968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Reasons' for preferring to be ‘self employed ‘  by country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29145926"/>
              </p:ext>
            </p:extLst>
          </p:nvPr>
        </p:nvGraphicFramePr>
        <p:xfrm>
          <a:off x="1123184" y="1710450"/>
          <a:ext cx="6670987" cy="3946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667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Self Employment in Middle East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4" y="1346608"/>
            <a:ext cx="11042754" cy="3162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754" y="4509133"/>
            <a:ext cx="1133256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role of the Micro, Small and Medium Enterprises (MSME) sector cannot be over emphasized in terms of its contribution to GDP and employment generation, particularly in emerging economies</a:t>
            </a:r>
          </a:p>
          <a:p>
            <a:endParaRPr lang="en-US" sz="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SMEs contribute up to 45 percent of employment and up to 33 percent of GDP in developing economies</a:t>
            </a:r>
          </a:p>
          <a:p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74164" y="1019333"/>
            <a:ext cx="944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Self Employment Contribution in Gross Domestic Product </a:t>
            </a:r>
          </a:p>
        </p:txBody>
      </p:sp>
      <p:sp>
        <p:nvSpPr>
          <p:cNvPr id="4" name="Rectangle 3"/>
          <p:cNvSpPr/>
          <p:nvPr/>
        </p:nvSpPr>
        <p:spPr>
          <a:xfrm>
            <a:off x="374754" y="5769540"/>
            <a:ext cx="108478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n-lt"/>
              </a:rPr>
              <a:t>Source: </a:t>
            </a:r>
            <a:r>
              <a:rPr lang="en-US" sz="1200" dirty="0">
                <a:latin typeface="+mn-lt"/>
              </a:rPr>
              <a:t>IFC SME Banking Knowledge guide 2010; </a:t>
            </a:r>
            <a:r>
              <a:rPr lang="en-US" sz="1200" dirty="0" err="1">
                <a:latin typeface="+mn-lt"/>
              </a:rPr>
              <a:t>Ayyagari</a:t>
            </a:r>
            <a:r>
              <a:rPr lang="en-US" sz="1200" dirty="0">
                <a:latin typeface="+mn-lt"/>
              </a:rPr>
              <a:t>, Beck, and </a:t>
            </a:r>
            <a:r>
              <a:rPr lang="en-US" sz="1200" dirty="0" err="1">
                <a:latin typeface="+mn-lt"/>
              </a:rPr>
              <a:t>Demirgüç-Kunt</a:t>
            </a:r>
            <a:r>
              <a:rPr lang="en-US" sz="1200" dirty="0">
                <a:latin typeface="+mn-lt"/>
              </a:rPr>
              <a:t> (2003)</a:t>
            </a:r>
          </a:p>
          <a:p>
            <a:r>
              <a:rPr lang="en-US" sz="1200" dirty="0">
                <a:latin typeface="+mn-lt"/>
              </a:rPr>
              <a:t>www.ifc.org/</a:t>
            </a:r>
            <a:r>
              <a:rPr lang="en-US" sz="1200" dirty="0"/>
              <a:t>Overcoming Constraints to SME Development in MENA Countries and Enhancing Access to Finance report</a:t>
            </a: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9170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6309"/>
            <a:ext cx="7989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Self Employment in GCC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4677" y="1150564"/>
            <a:ext cx="596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GCC Self Employment Contribution in Gross Domestic Product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0603" y="1150564"/>
            <a:ext cx="52315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Sustainable enterprises, forward-thinking SMEs can build a sustainable competitive advantage by innovating and commercializing on that innovation.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GCC countries have identified as gateways for diversifying their economies.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 descr="In the GCC, the SME contribution to GDP is much smaller than in the EU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15" t="9708" b="9755"/>
          <a:stretch/>
        </p:blipFill>
        <p:spPr bwMode="auto">
          <a:xfrm>
            <a:off x="261257" y="1775126"/>
            <a:ext cx="5797266" cy="3834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61257" y="5588004"/>
            <a:ext cx="6081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Sources: Saudi Ministry of Labor, NCB Capital, Dubai Chamber, Qatar Development Bank, Oman Commence and Industry Ministry, Capita Group International; A.T. Kearney analysis / </a:t>
            </a:r>
            <a:r>
              <a:rPr lang="en-US" sz="1200" dirty="0">
                <a:latin typeface="+mn-lt"/>
              </a:rPr>
              <a:t>www.atkearney.com/innovation/ideas-insights/article/-/asset_</a:t>
            </a: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4714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8505" y="3297836"/>
            <a:ext cx="6505731" cy="434506"/>
          </a:xfrm>
        </p:spPr>
        <p:txBody>
          <a:bodyPr/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>Thank you!!</a:t>
            </a:r>
          </a:p>
        </p:txBody>
      </p:sp>
      <p:pic>
        <p:nvPicPr>
          <p:cNvPr id="2050" name="Picture 2" descr="Image result for self employ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37" y="344772"/>
            <a:ext cx="4819397" cy="2284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696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IRM PPT Template</Template>
  <TotalTime>1108</TotalTime>
  <Words>993</Words>
  <Application>Microsoft Office PowerPoint</Application>
  <PresentationFormat>Widescreen</PresentationFormat>
  <Paragraphs>181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Avenir Book</vt:lpstr>
      <vt:lpstr>Avenir Light</vt:lpstr>
      <vt:lpstr>Calibri</vt:lpstr>
      <vt:lpstr>Georgia</vt:lpstr>
      <vt:lpstr>Trebuchet MS</vt:lpstr>
      <vt:lpstr>Wingdings 2</vt:lpstr>
      <vt:lpstr>Urban</vt:lpstr>
      <vt:lpstr>Custom Design</vt:lpstr>
      <vt:lpstr>Prospects of Employment Opportunities in the Arabian Gulf  SELF EMPLOYMENT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Prospects of Employment Opportunities in the Arabian Gulf  SELF EMPLOYMENT</dc:title>
  <dc:creator>user3</dc:creator>
  <cp:lastModifiedBy>user3</cp:lastModifiedBy>
  <cp:revision>83</cp:revision>
  <cp:lastPrinted>2017-02-23T10:16:27Z</cp:lastPrinted>
  <dcterms:created xsi:type="dcterms:W3CDTF">2017-02-20T05:41:48Z</dcterms:created>
  <dcterms:modified xsi:type="dcterms:W3CDTF">2017-02-23T10:23:55Z</dcterms:modified>
</cp:coreProperties>
</file>