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charts/style2.xml" ContentType="application/vnd.ms-office.chart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charts/colors4.xml" ContentType="application/vnd.ms-office.chartcolorstyl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charts/colors2.xml" ContentType="application/vnd.ms-office.chartcolorstyl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Default Extension="xlsx" ContentType="application/vnd.openxmlformats-officedocument.spreadsheetml.sheet"/>
  <Override PartName="/ppt/charts/chart3.xml" ContentType="application/vnd.openxmlformats-officedocument.drawingml.chart+xml"/>
  <Override PartName="/ppt/charts/chart5.xml" ContentType="application/vnd.openxmlformats-officedocument.drawingml.chart+xml"/>
  <Override PartName="/ppt/charts/style5.xml" ContentType="application/vnd.ms-office.chartstyl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charts/style4.xml" ContentType="application/vnd.ms-office.chartstyle+xml"/>
  <Override PartName="/ppt/charts/style3.xml" ContentType="application/vnd.ms-office.chartstyl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charts/colors5.xml" ContentType="application/vnd.ms-office.chartcolor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charts/colors3.xml" ContentType="application/vnd.ms-office.chartcolorstyle+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Default Extension="wdp" ContentType="image/vnd.ms-photo"/>
  <Override PartName="/ppt/charts/colors1.xml" ContentType="application/vnd.ms-office.chartcolorstyle+xml"/>
  <Override PartName="/ppt/slideLayouts/slideLayout10.xml" ContentType="application/vnd.openxmlformats-officedocument.presentationml.slideLayout+xml"/>
  <Override PartName="/ppt/charts/chart4.xml" ContentType="application/vnd.openxmlformats-officedocument.drawingml.char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30"/>
  </p:notesMasterIdLst>
  <p:handoutMasterIdLst>
    <p:handoutMasterId r:id="rId31"/>
  </p:handoutMasterIdLst>
  <p:sldIdLst>
    <p:sldId id="256" r:id="rId3"/>
    <p:sldId id="293" r:id="rId4"/>
    <p:sldId id="294" r:id="rId5"/>
    <p:sldId id="257" r:id="rId6"/>
    <p:sldId id="258" r:id="rId7"/>
    <p:sldId id="260" r:id="rId8"/>
    <p:sldId id="261" r:id="rId9"/>
    <p:sldId id="263" r:id="rId10"/>
    <p:sldId id="264" r:id="rId11"/>
    <p:sldId id="265" r:id="rId12"/>
    <p:sldId id="266" r:id="rId13"/>
    <p:sldId id="268" r:id="rId14"/>
    <p:sldId id="270" r:id="rId15"/>
    <p:sldId id="271" r:id="rId16"/>
    <p:sldId id="273" r:id="rId17"/>
    <p:sldId id="276" r:id="rId18"/>
    <p:sldId id="280" r:id="rId19"/>
    <p:sldId id="281" r:id="rId20"/>
    <p:sldId id="283" r:id="rId21"/>
    <p:sldId id="284" r:id="rId22"/>
    <p:sldId id="285" r:id="rId23"/>
    <p:sldId id="286" r:id="rId24"/>
    <p:sldId id="287" r:id="rId25"/>
    <p:sldId id="288" r:id="rId26"/>
    <p:sldId id="289" r:id="rId27"/>
    <p:sldId id="290" r:id="rId28"/>
    <p:sldId id="291" r:id="rId29"/>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521415D9-36F7-43E2-AB2F-B90AF26B5E84}">
      <p14:sectionLst xmlns:p14="http://schemas.microsoft.com/office/powerpoint/2010/main" xmlns="">
        <p14:section name="Default Section" id="{B591466A-56AC-4F16-A108-8ED2457B55F0}">
          <p14:sldIdLst>
            <p14:sldId id="256"/>
            <p14:sldId id="293"/>
            <p14:sldId id="294"/>
            <p14:sldId id="257"/>
            <p14:sldId id="258"/>
            <p14:sldId id="260"/>
            <p14:sldId id="261"/>
            <p14:sldId id="263"/>
            <p14:sldId id="264"/>
            <p14:sldId id="265"/>
            <p14:sldId id="266"/>
            <p14:sldId id="268"/>
            <p14:sldId id="270"/>
            <p14:sldId id="271"/>
            <p14:sldId id="273"/>
            <p14:sldId id="276"/>
            <p14:sldId id="280"/>
            <p14:sldId id="281"/>
            <p14:sldId id="283"/>
            <p14:sldId id="284"/>
            <p14:sldId id="285"/>
            <p14:sldId id="286"/>
            <p14:sldId id="287"/>
            <p14:sldId id="288"/>
            <p14:sldId id="289"/>
            <p14:sldId id="290"/>
            <p14:sldId id="291"/>
          </p14:sldIdLst>
        </p14:section>
      </p14:sectionLst>
    </p:ex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C92B5"/>
    <a:srgbClr val="FF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4" autoAdjust="0"/>
    <p:restoredTop sz="93886" autoAdjust="0"/>
  </p:normalViewPr>
  <p:slideViewPr>
    <p:cSldViewPr snapToGrid="0">
      <p:cViewPr varScale="1">
        <p:scale>
          <a:sx n="73" d="100"/>
          <a:sy n="73" d="100"/>
        </p:scale>
        <p:origin x="-576" y="-10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openxmlformats.org/officeDocument/2006/relationships/chartUserShapes" Target="../drawings/drawing1.xml"/><Relationship Id="rId1" Type="http://schemas.openxmlformats.org/officeDocument/2006/relationships/package" Target="../embeddings/Microsoft_Office_Excel_Worksheet3.xlsx"/><Relationship Id="rId4" Type="http://schemas.microsoft.com/office/2011/relationships/chartStyle" Target="style3.xml"/></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Office_Excel_Worksheet4.xlsx"/></Relationships>
</file>

<file path=ppt/charts/_rels/chart5.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package" Target="../embeddings/Microsoft_Office_Excel_Worksheet5.xlsx"/></Relationships>
</file>

<file path=ppt/charts/chart1.xml><?xml version="1.0" encoding="utf-8"?>
<c:chartSpace xmlns:c="http://schemas.openxmlformats.org/drawingml/2006/chart" xmlns:a="http://schemas.openxmlformats.org/drawingml/2006/main" xmlns:r="http://schemas.openxmlformats.org/officeDocument/2006/relationships">
  <c:lang val="en-US"/>
  <c:chart>
    <c:autoTitleDeleted val="1"/>
    <c:plotArea>
      <c:layout/>
      <c:barChart>
        <c:barDir val="col"/>
        <c:grouping val="percentStacked"/>
        <c:ser>
          <c:idx val="0"/>
          <c:order val="0"/>
          <c:tx>
            <c:strRef>
              <c:f>Sheet1!$B$1</c:f>
              <c:strCache>
                <c:ptCount val="1"/>
                <c:pt idx="0">
                  <c:v>Executive </c:v>
                </c:pt>
              </c:strCache>
            </c:strRef>
          </c:tx>
          <c:spPr>
            <a:solidFill>
              <a:schemeClr val="accent1"/>
            </a:solidFill>
            <a:ln>
              <a:solidFill>
                <a:schemeClr val="tx1"/>
              </a:solidFill>
            </a:ln>
            <a:effectLst/>
          </c:spPr>
          <c:cat>
            <c:strRef>
              <c:f>Sheet1!$A$2:$A$3</c:f>
              <c:strCache>
                <c:ptCount val="2"/>
                <c:pt idx="0">
                  <c:v>Male </c:v>
                </c:pt>
                <c:pt idx="1">
                  <c:v>Female </c:v>
                </c:pt>
              </c:strCache>
            </c:strRef>
          </c:cat>
          <c:val>
            <c:numRef>
              <c:f>Sheet1!$B$2:$B$3</c:f>
              <c:numCache>
                <c:formatCode>General</c:formatCode>
                <c:ptCount val="2"/>
                <c:pt idx="0">
                  <c:v>2</c:v>
                </c:pt>
                <c:pt idx="1">
                  <c:v>1.1000000000000001</c:v>
                </c:pt>
              </c:numCache>
            </c:numRef>
          </c:val>
          <c:extLst xmlns:c16r2="http://schemas.microsoft.com/office/drawing/2015/06/chart">
            <c:ext xmlns:c16="http://schemas.microsoft.com/office/drawing/2014/chart" uri="{C3380CC4-5D6E-409C-BE32-E72D297353CC}">
              <c16:uniqueId val="{00000000-BDF2-4879-B689-5194ECC7DE9A}"/>
            </c:ext>
          </c:extLst>
        </c:ser>
        <c:ser>
          <c:idx val="1"/>
          <c:order val="1"/>
          <c:tx>
            <c:strRef>
              <c:f>Sheet1!$C$1</c:f>
              <c:strCache>
                <c:ptCount val="1"/>
                <c:pt idx="0">
                  <c:v>Senior Management </c:v>
                </c:pt>
              </c:strCache>
            </c:strRef>
          </c:tx>
          <c:spPr>
            <a:solidFill>
              <a:schemeClr val="accent2"/>
            </a:solidFill>
            <a:ln>
              <a:noFill/>
            </a:ln>
            <a:effectLst/>
          </c:spPr>
          <c:dPt>
            <c:idx val="0"/>
            <c:spPr>
              <a:solidFill>
                <a:schemeClr val="accent2"/>
              </a:solidFill>
              <a:ln>
                <a:solidFill>
                  <a:schemeClr val="tx1"/>
                </a:solidFill>
              </a:ln>
              <a:effectLst/>
            </c:spPr>
            <c:extLst xmlns:c16r2="http://schemas.microsoft.com/office/drawing/2015/06/chart">
              <c:ext xmlns:c16="http://schemas.microsoft.com/office/drawing/2014/chart" uri="{C3380CC4-5D6E-409C-BE32-E72D297353CC}">
                <c16:uniqueId val="{00000001-52FC-484B-A279-9AFAB9A9681C}"/>
              </c:ext>
            </c:extLst>
          </c:dPt>
          <c:cat>
            <c:strRef>
              <c:f>Sheet1!$A$2:$A$3</c:f>
              <c:strCache>
                <c:ptCount val="2"/>
                <c:pt idx="0">
                  <c:v>Male </c:v>
                </c:pt>
                <c:pt idx="1">
                  <c:v>Female </c:v>
                </c:pt>
              </c:strCache>
            </c:strRef>
          </c:cat>
          <c:val>
            <c:numRef>
              <c:f>Sheet1!$C$2:$C$3</c:f>
              <c:numCache>
                <c:formatCode>General</c:formatCode>
                <c:ptCount val="2"/>
                <c:pt idx="0">
                  <c:v>9.3000000000000007</c:v>
                </c:pt>
                <c:pt idx="1">
                  <c:v>0</c:v>
                </c:pt>
              </c:numCache>
            </c:numRef>
          </c:val>
          <c:extLst xmlns:c16r2="http://schemas.microsoft.com/office/drawing/2015/06/chart">
            <c:ext xmlns:c16="http://schemas.microsoft.com/office/drawing/2014/chart" uri="{C3380CC4-5D6E-409C-BE32-E72D297353CC}">
              <c16:uniqueId val="{00000001-BDF2-4879-B689-5194ECC7DE9A}"/>
            </c:ext>
          </c:extLst>
        </c:ser>
        <c:ser>
          <c:idx val="2"/>
          <c:order val="2"/>
          <c:tx>
            <c:strRef>
              <c:f>Sheet1!$D$1</c:f>
              <c:strCache>
                <c:ptCount val="1"/>
                <c:pt idx="0">
                  <c:v>Managers</c:v>
                </c:pt>
              </c:strCache>
            </c:strRef>
          </c:tx>
          <c:spPr>
            <a:solidFill>
              <a:schemeClr val="accent3"/>
            </a:solidFill>
            <a:ln>
              <a:solidFill>
                <a:schemeClr val="tx1"/>
              </a:solidFill>
            </a:ln>
            <a:effectLst/>
          </c:spPr>
          <c:cat>
            <c:strRef>
              <c:f>Sheet1!$A$2:$A$3</c:f>
              <c:strCache>
                <c:ptCount val="2"/>
                <c:pt idx="0">
                  <c:v>Male </c:v>
                </c:pt>
                <c:pt idx="1">
                  <c:v>Female </c:v>
                </c:pt>
              </c:strCache>
            </c:strRef>
          </c:cat>
          <c:val>
            <c:numRef>
              <c:f>Sheet1!$D$2:$D$3</c:f>
              <c:numCache>
                <c:formatCode>General</c:formatCode>
                <c:ptCount val="2"/>
                <c:pt idx="0">
                  <c:v>5.3</c:v>
                </c:pt>
                <c:pt idx="1">
                  <c:v>4.5999999999999996</c:v>
                </c:pt>
              </c:numCache>
            </c:numRef>
          </c:val>
          <c:extLst xmlns:c16r2="http://schemas.microsoft.com/office/drawing/2015/06/chart">
            <c:ext xmlns:c16="http://schemas.microsoft.com/office/drawing/2014/chart" uri="{C3380CC4-5D6E-409C-BE32-E72D297353CC}">
              <c16:uniqueId val="{00000003-BDF2-4879-B689-5194ECC7DE9A}"/>
            </c:ext>
          </c:extLst>
        </c:ser>
        <c:ser>
          <c:idx val="3"/>
          <c:order val="3"/>
          <c:tx>
            <c:strRef>
              <c:f>Sheet1!$E$1</c:f>
              <c:strCache>
                <c:ptCount val="1"/>
                <c:pt idx="0">
                  <c:v>Section Head </c:v>
                </c:pt>
              </c:strCache>
            </c:strRef>
          </c:tx>
          <c:spPr>
            <a:solidFill>
              <a:schemeClr val="accent4"/>
            </a:solidFill>
            <a:ln>
              <a:solidFill>
                <a:schemeClr val="tx1"/>
              </a:solidFill>
            </a:ln>
            <a:effectLst/>
          </c:spPr>
          <c:cat>
            <c:strRef>
              <c:f>Sheet1!$A$2:$A$3</c:f>
              <c:strCache>
                <c:ptCount val="2"/>
                <c:pt idx="0">
                  <c:v>Male </c:v>
                </c:pt>
                <c:pt idx="1">
                  <c:v>Female </c:v>
                </c:pt>
              </c:strCache>
            </c:strRef>
          </c:cat>
          <c:val>
            <c:numRef>
              <c:f>Sheet1!$E$2:$E$3</c:f>
              <c:numCache>
                <c:formatCode>General</c:formatCode>
                <c:ptCount val="2"/>
                <c:pt idx="0">
                  <c:v>13.3</c:v>
                </c:pt>
                <c:pt idx="1">
                  <c:v>9.3000000000000007</c:v>
                </c:pt>
              </c:numCache>
            </c:numRef>
          </c:val>
          <c:extLst xmlns:c16r2="http://schemas.microsoft.com/office/drawing/2015/06/chart">
            <c:ext xmlns:c16="http://schemas.microsoft.com/office/drawing/2014/chart" uri="{C3380CC4-5D6E-409C-BE32-E72D297353CC}">
              <c16:uniqueId val="{00000004-BDF2-4879-B689-5194ECC7DE9A}"/>
            </c:ext>
          </c:extLst>
        </c:ser>
        <c:ser>
          <c:idx val="4"/>
          <c:order val="4"/>
          <c:tx>
            <c:strRef>
              <c:f>Sheet1!$F$1</c:f>
              <c:strCache>
                <c:ptCount val="1"/>
                <c:pt idx="0">
                  <c:v>Supervisory </c:v>
                </c:pt>
              </c:strCache>
            </c:strRef>
          </c:tx>
          <c:spPr>
            <a:solidFill>
              <a:schemeClr val="accent5"/>
            </a:solidFill>
            <a:ln>
              <a:solidFill>
                <a:schemeClr val="tx1"/>
              </a:solidFill>
            </a:ln>
            <a:effectLst/>
          </c:spPr>
          <c:cat>
            <c:strRef>
              <c:f>Sheet1!$A$2:$A$3</c:f>
              <c:strCache>
                <c:ptCount val="2"/>
                <c:pt idx="0">
                  <c:v>Male </c:v>
                </c:pt>
                <c:pt idx="1">
                  <c:v>Female </c:v>
                </c:pt>
              </c:strCache>
            </c:strRef>
          </c:cat>
          <c:val>
            <c:numRef>
              <c:f>Sheet1!$F$2:$F$3</c:f>
              <c:numCache>
                <c:formatCode>General</c:formatCode>
                <c:ptCount val="2"/>
                <c:pt idx="0">
                  <c:v>12.7</c:v>
                </c:pt>
                <c:pt idx="1">
                  <c:v>14</c:v>
                </c:pt>
              </c:numCache>
            </c:numRef>
          </c:val>
          <c:extLst xmlns:c16r2="http://schemas.microsoft.com/office/drawing/2015/06/chart">
            <c:ext xmlns:c16="http://schemas.microsoft.com/office/drawing/2014/chart" uri="{C3380CC4-5D6E-409C-BE32-E72D297353CC}">
              <c16:uniqueId val="{00000005-BDF2-4879-B689-5194ECC7DE9A}"/>
            </c:ext>
          </c:extLst>
        </c:ser>
        <c:ser>
          <c:idx val="5"/>
          <c:order val="5"/>
          <c:tx>
            <c:strRef>
              <c:f>Sheet1!$G$1</c:f>
              <c:strCache>
                <c:ptCount val="1"/>
                <c:pt idx="0">
                  <c:v>Secretary/Clerk </c:v>
                </c:pt>
              </c:strCache>
            </c:strRef>
          </c:tx>
          <c:spPr>
            <a:solidFill>
              <a:schemeClr val="accent6"/>
            </a:solidFill>
            <a:ln>
              <a:solidFill>
                <a:schemeClr val="tx1"/>
              </a:solidFill>
            </a:ln>
            <a:effectLst/>
          </c:spPr>
          <c:dPt>
            <c:idx val="0"/>
            <c:spPr>
              <a:solidFill>
                <a:schemeClr val="accent6"/>
              </a:solidFill>
              <a:ln w="0">
                <a:solidFill>
                  <a:schemeClr val="tx1"/>
                </a:solidFill>
              </a:ln>
              <a:effectLst/>
            </c:spPr>
            <c:extLst xmlns:c16r2="http://schemas.microsoft.com/office/drawing/2015/06/chart">
              <c:ext xmlns:c16="http://schemas.microsoft.com/office/drawing/2014/chart" uri="{C3380CC4-5D6E-409C-BE32-E72D297353CC}">
                <c16:uniqueId val="{00000000-52FC-484B-A279-9AFAB9A9681C}"/>
              </c:ext>
            </c:extLst>
          </c:dPt>
          <c:cat>
            <c:strRef>
              <c:f>Sheet1!$A$2:$A$3</c:f>
              <c:strCache>
                <c:ptCount val="2"/>
                <c:pt idx="0">
                  <c:v>Male </c:v>
                </c:pt>
                <c:pt idx="1">
                  <c:v>Female </c:v>
                </c:pt>
              </c:strCache>
            </c:strRef>
          </c:cat>
          <c:val>
            <c:numRef>
              <c:f>Sheet1!$G$2:$G$3</c:f>
              <c:numCache>
                <c:formatCode>General</c:formatCode>
                <c:ptCount val="2"/>
                <c:pt idx="0">
                  <c:v>57.4</c:v>
                </c:pt>
                <c:pt idx="1">
                  <c:v>71</c:v>
                </c:pt>
              </c:numCache>
            </c:numRef>
          </c:val>
          <c:extLst xmlns:c16r2="http://schemas.microsoft.com/office/drawing/2015/06/chart">
            <c:ext xmlns:c16="http://schemas.microsoft.com/office/drawing/2014/chart" uri="{C3380CC4-5D6E-409C-BE32-E72D297353CC}">
              <c16:uniqueId val="{00000006-BDF2-4879-B689-5194ECC7DE9A}"/>
            </c:ext>
          </c:extLst>
        </c:ser>
        <c:dLbls/>
        <c:gapWidth val="200"/>
        <c:overlap val="100"/>
        <c:axId val="130636416"/>
        <c:axId val="130646400"/>
      </c:barChart>
      <c:catAx>
        <c:axId val="130636416"/>
        <c:scaling>
          <c:orientation val="minMax"/>
        </c:scaling>
        <c:axPos val="b"/>
        <c:majorGridlines>
          <c:spPr>
            <a:ln w="9525" cap="flat" cmpd="sng" algn="ctr">
              <a:solidFill>
                <a:schemeClr val="dk1">
                  <a:lumMod val="15000"/>
                  <a:lumOff val="85000"/>
                </a:schemeClr>
              </a:solidFill>
              <a:round/>
            </a:ln>
            <a:effectLst/>
          </c:spPr>
        </c:majorGridlines>
        <c:numFmt formatCode="General" sourceLinked="1"/>
        <c:maj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1" i="0" u="none" strike="noStrike" kern="1200" cap="none" spc="0" normalizeH="0" baseline="0">
                <a:solidFill>
                  <a:schemeClr val="tx1"/>
                </a:solidFill>
                <a:latin typeface="Cambria" panose="02040503050406030204" pitchFamily="18" charset="0"/>
                <a:ea typeface="+mn-ea"/>
                <a:cs typeface="+mn-cs"/>
              </a:defRPr>
            </a:pPr>
            <a:endParaRPr lang="en-US"/>
          </a:p>
        </c:txPr>
        <c:crossAx val="130646400"/>
        <c:crosses val="autoZero"/>
        <c:auto val="1"/>
        <c:lblAlgn val="ctr"/>
        <c:lblOffset val="100"/>
      </c:catAx>
      <c:valAx>
        <c:axId val="130646400"/>
        <c:scaling>
          <c:orientation val="minMax"/>
        </c:scaling>
        <c:axPos val="l"/>
        <c:majorGridlines>
          <c:spPr>
            <a:ln w="9525" cap="flat" cmpd="sng" algn="ctr">
              <a:solidFill>
                <a:schemeClr val="dk1">
                  <a:lumMod val="15000"/>
                  <a:lumOff val="85000"/>
                </a:schemeClr>
              </a:solidFill>
              <a:round/>
            </a:ln>
            <a:effectLst/>
          </c:spPr>
        </c:majorGridlines>
        <c:numFmt formatCode="0%" sourceLinked="1"/>
        <c:maj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solidFill>
                <a:latin typeface="Cambria" panose="02040503050406030204" pitchFamily="18" charset="0"/>
                <a:ea typeface="+mn-ea"/>
                <a:cs typeface="+mn-cs"/>
              </a:defRPr>
            </a:pPr>
            <a:endParaRPr lang="en-US"/>
          </a:p>
        </c:txPr>
        <c:crossAx val="130636416"/>
        <c:crosses val="autoZero"/>
        <c:crossBetween val="between"/>
        <c:majorUnit val="0.2"/>
      </c:valAx>
      <c:spPr>
        <a:pattFill prst="ltDnDiag">
          <a:fgClr>
            <a:schemeClr val="dk1">
              <a:lumMod val="15000"/>
              <a:lumOff val="85000"/>
            </a:schemeClr>
          </a:fgClr>
          <a:bgClr>
            <a:schemeClr val="lt1"/>
          </a:bgClr>
        </a:pattFill>
        <a:ln>
          <a:noFill/>
        </a:ln>
        <a:effectLst/>
      </c:spPr>
    </c:plotArea>
    <c:legend>
      <c:legendPos val="b"/>
      <c:layout/>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Cambria" panose="02040503050406030204" pitchFamily="18" charset="0"/>
              <a:ea typeface="+mn-ea"/>
              <a:cs typeface="+mn-cs"/>
            </a:defRPr>
          </a:pPr>
          <a:endParaRPr lang="en-US"/>
        </a:p>
      </c:txPr>
    </c:legend>
    <c:plotVisOnly val="1"/>
    <c:dispBlanksAs val="gap"/>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title>
      <c:tx>
        <c:rich>
          <a:bodyPr rot="0" spcFirstLastPara="1" vertOverflow="ellipsis" vert="horz" wrap="square" anchor="ctr" anchorCtr="1"/>
          <a:lstStyle/>
          <a:p>
            <a:pPr>
              <a:defRPr sz="1862" b="0" i="0" u="none" strike="noStrike" kern="1200" spc="0" baseline="0">
                <a:solidFill>
                  <a:schemeClr val="dk1"/>
                </a:solidFill>
                <a:latin typeface="+mn-lt"/>
                <a:ea typeface="+mn-ea"/>
                <a:cs typeface="+mn-cs"/>
              </a:defRPr>
            </a:pPr>
            <a:r>
              <a:rPr lang="en-US"/>
              <a:t>Are Woman younger or older than men </a:t>
            </a:r>
          </a:p>
        </c:rich>
      </c:tx>
      <c:layout>
        <c:manualLayout>
          <c:xMode val="edge"/>
          <c:yMode val="edge"/>
          <c:x val="0.1507003290012093"/>
          <c:y val="2.6729886707374674E-2"/>
        </c:manualLayout>
      </c:layout>
      <c:spPr>
        <a:noFill/>
        <a:ln>
          <a:noFill/>
        </a:ln>
        <a:effectLst/>
      </c:spPr>
    </c:title>
    <c:plotArea>
      <c:layout/>
      <c:barChart>
        <c:barDir val="col"/>
        <c:grouping val="clustered"/>
        <c:ser>
          <c:idx val="0"/>
          <c:order val="0"/>
          <c:tx>
            <c:strRef>
              <c:f>Sheet1!$B$1</c:f>
              <c:strCache>
                <c:ptCount val="1"/>
                <c:pt idx="0">
                  <c:v>Executive </c:v>
                </c:pt>
              </c:strCache>
            </c:strRef>
          </c:tx>
          <c:spPr>
            <a:solidFill>
              <a:schemeClr val="accent1"/>
            </a:solidFill>
            <a:ln>
              <a:solidFill>
                <a:schemeClr val="tx1"/>
              </a:solidFill>
            </a:ln>
            <a:effectLst/>
          </c:spPr>
          <c:cat>
            <c:strRef>
              <c:f>Sheet1!$A$2:$A$3</c:f>
              <c:strCache>
                <c:ptCount val="2"/>
                <c:pt idx="0">
                  <c:v>Male </c:v>
                </c:pt>
                <c:pt idx="1">
                  <c:v>Female </c:v>
                </c:pt>
              </c:strCache>
            </c:strRef>
          </c:cat>
          <c:val>
            <c:numRef>
              <c:f>Sheet1!$B$2:$B$3</c:f>
              <c:numCache>
                <c:formatCode>General</c:formatCode>
                <c:ptCount val="2"/>
                <c:pt idx="0">
                  <c:v>57</c:v>
                </c:pt>
                <c:pt idx="1">
                  <c:v>41</c:v>
                </c:pt>
              </c:numCache>
            </c:numRef>
          </c:val>
          <c:extLst xmlns:c16r2="http://schemas.microsoft.com/office/drawing/2015/06/chart">
            <c:ext xmlns:c16="http://schemas.microsoft.com/office/drawing/2014/chart" uri="{C3380CC4-5D6E-409C-BE32-E72D297353CC}">
              <c16:uniqueId val="{00000000-CCB6-43AA-A9AD-A4265E5B1901}"/>
            </c:ext>
          </c:extLst>
        </c:ser>
        <c:ser>
          <c:idx val="1"/>
          <c:order val="1"/>
          <c:tx>
            <c:strRef>
              <c:f>Sheet1!$C$1</c:f>
              <c:strCache>
                <c:ptCount val="1"/>
                <c:pt idx="0">
                  <c:v>Manager </c:v>
                </c:pt>
              </c:strCache>
            </c:strRef>
          </c:tx>
          <c:spPr>
            <a:solidFill>
              <a:schemeClr val="accent2"/>
            </a:solidFill>
            <a:ln>
              <a:solidFill>
                <a:schemeClr val="tx1"/>
              </a:solidFill>
            </a:ln>
            <a:effectLst/>
          </c:spPr>
          <c:cat>
            <c:strRef>
              <c:f>Sheet1!$A$2:$A$3</c:f>
              <c:strCache>
                <c:ptCount val="2"/>
                <c:pt idx="0">
                  <c:v>Male </c:v>
                </c:pt>
                <c:pt idx="1">
                  <c:v>Female </c:v>
                </c:pt>
              </c:strCache>
            </c:strRef>
          </c:cat>
          <c:val>
            <c:numRef>
              <c:f>Sheet1!$C$2:$C$3</c:f>
              <c:numCache>
                <c:formatCode>General</c:formatCode>
                <c:ptCount val="2"/>
                <c:pt idx="0">
                  <c:v>46</c:v>
                </c:pt>
                <c:pt idx="1">
                  <c:v>0</c:v>
                </c:pt>
              </c:numCache>
            </c:numRef>
          </c:val>
          <c:extLst xmlns:c16r2="http://schemas.microsoft.com/office/drawing/2015/06/chart">
            <c:ext xmlns:c16="http://schemas.microsoft.com/office/drawing/2014/chart" uri="{C3380CC4-5D6E-409C-BE32-E72D297353CC}">
              <c16:uniqueId val="{00000001-CCB6-43AA-A9AD-A4265E5B1901}"/>
            </c:ext>
          </c:extLst>
        </c:ser>
        <c:ser>
          <c:idx val="2"/>
          <c:order val="2"/>
          <c:tx>
            <c:strRef>
              <c:f>Sheet1!$D$1</c:f>
              <c:strCache>
                <c:ptCount val="1"/>
                <c:pt idx="0">
                  <c:v>Supervisory </c:v>
                </c:pt>
              </c:strCache>
            </c:strRef>
          </c:tx>
          <c:spPr>
            <a:solidFill>
              <a:schemeClr val="accent3"/>
            </a:solidFill>
            <a:ln>
              <a:solidFill>
                <a:schemeClr val="tx1"/>
              </a:solidFill>
            </a:ln>
            <a:effectLst/>
          </c:spPr>
          <c:cat>
            <c:strRef>
              <c:f>Sheet1!$A$2:$A$3</c:f>
              <c:strCache>
                <c:ptCount val="2"/>
                <c:pt idx="0">
                  <c:v>Male </c:v>
                </c:pt>
                <c:pt idx="1">
                  <c:v>Female </c:v>
                </c:pt>
              </c:strCache>
            </c:strRef>
          </c:cat>
          <c:val>
            <c:numRef>
              <c:f>Sheet1!$D$2:$D$3</c:f>
              <c:numCache>
                <c:formatCode>General</c:formatCode>
                <c:ptCount val="2"/>
                <c:pt idx="0">
                  <c:v>35</c:v>
                </c:pt>
                <c:pt idx="1">
                  <c:v>40</c:v>
                </c:pt>
              </c:numCache>
            </c:numRef>
          </c:val>
          <c:extLst xmlns:c16r2="http://schemas.microsoft.com/office/drawing/2015/06/chart">
            <c:ext xmlns:c16="http://schemas.microsoft.com/office/drawing/2014/chart" uri="{C3380CC4-5D6E-409C-BE32-E72D297353CC}">
              <c16:uniqueId val="{00000002-CCB6-43AA-A9AD-A4265E5B1901}"/>
            </c:ext>
          </c:extLst>
        </c:ser>
        <c:ser>
          <c:idx val="3"/>
          <c:order val="3"/>
          <c:tx>
            <c:strRef>
              <c:f>Sheet1!$E$1</c:f>
              <c:strCache>
                <c:ptCount val="1"/>
                <c:pt idx="0">
                  <c:v>Section Head </c:v>
                </c:pt>
              </c:strCache>
            </c:strRef>
          </c:tx>
          <c:spPr>
            <a:solidFill>
              <a:schemeClr val="accent4"/>
            </a:solidFill>
            <a:ln>
              <a:solidFill>
                <a:schemeClr val="tx1"/>
              </a:solidFill>
            </a:ln>
            <a:effectLst/>
          </c:spPr>
          <c:cat>
            <c:strRef>
              <c:f>Sheet1!$A$2:$A$3</c:f>
              <c:strCache>
                <c:ptCount val="2"/>
                <c:pt idx="0">
                  <c:v>Male </c:v>
                </c:pt>
                <c:pt idx="1">
                  <c:v>Female </c:v>
                </c:pt>
              </c:strCache>
            </c:strRef>
          </c:cat>
          <c:val>
            <c:numRef>
              <c:f>Sheet1!$E$2:$E$3</c:f>
              <c:numCache>
                <c:formatCode>General</c:formatCode>
                <c:ptCount val="2"/>
                <c:pt idx="0">
                  <c:v>63</c:v>
                </c:pt>
                <c:pt idx="1">
                  <c:v>38</c:v>
                </c:pt>
              </c:numCache>
            </c:numRef>
          </c:val>
          <c:extLst xmlns:c16r2="http://schemas.microsoft.com/office/drawing/2015/06/chart">
            <c:ext xmlns:c16="http://schemas.microsoft.com/office/drawing/2014/chart" uri="{C3380CC4-5D6E-409C-BE32-E72D297353CC}">
              <c16:uniqueId val="{00000003-CCB6-43AA-A9AD-A4265E5B1901}"/>
            </c:ext>
          </c:extLst>
        </c:ser>
        <c:ser>
          <c:idx val="4"/>
          <c:order val="4"/>
          <c:tx>
            <c:strRef>
              <c:f>Sheet1!$F$1</c:f>
              <c:strCache>
                <c:ptCount val="1"/>
                <c:pt idx="0">
                  <c:v>Senior Management </c:v>
                </c:pt>
              </c:strCache>
            </c:strRef>
          </c:tx>
          <c:spPr>
            <a:solidFill>
              <a:schemeClr val="accent5"/>
            </a:solidFill>
            <a:ln>
              <a:solidFill>
                <a:schemeClr val="tx1"/>
              </a:solidFill>
            </a:ln>
            <a:effectLst/>
          </c:spPr>
          <c:cat>
            <c:strRef>
              <c:f>Sheet1!$A$2:$A$3</c:f>
              <c:strCache>
                <c:ptCount val="2"/>
                <c:pt idx="0">
                  <c:v>Male </c:v>
                </c:pt>
                <c:pt idx="1">
                  <c:v>Female </c:v>
                </c:pt>
              </c:strCache>
            </c:strRef>
          </c:cat>
          <c:val>
            <c:numRef>
              <c:f>Sheet1!$F$2:$F$3</c:f>
              <c:numCache>
                <c:formatCode>General</c:formatCode>
                <c:ptCount val="2"/>
                <c:pt idx="0">
                  <c:v>32</c:v>
                </c:pt>
                <c:pt idx="1">
                  <c:v>34</c:v>
                </c:pt>
              </c:numCache>
            </c:numRef>
          </c:val>
          <c:extLst xmlns:c16r2="http://schemas.microsoft.com/office/drawing/2015/06/chart">
            <c:ext xmlns:c16="http://schemas.microsoft.com/office/drawing/2014/chart" uri="{C3380CC4-5D6E-409C-BE32-E72D297353CC}">
              <c16:uniqueId val="{00000004-CCB6-43AA-A9AD-A4265E5B1901}"/>
            </c:ext>
          </c:extLst>
        </c:ser>
        <c:ser>
          <c:idx val="5"/>
          <c:order val="5"/>
          <c:tx>
            <c:strRef>
              <c:f>Sheet1!$G$1</c:f>
              <c:strCache>
                <c:ptCount val="1"/>
                <c:pt idx="0">
                  <c:v>Secretary/Clerk </c:v>
                </c:pt>
              </c:strCache>
            </c:strRef>
          </c:tx>
          <c:spPr>
            <a:solidFill>
              <a:schemeClr val="accent6"/>
            </a:solidFill>
            <a:ln>
              <a:solidFill>
                <a:schemeClr val="tx1"/>
              </a:solidFill>
            </a:ln>
            <a:effectLst/>
          </c:spPr>
          <c:cat>
            <c:strRef>
              <c:f>Sheet1!$A$2:$A$3</c:f>
              <c:strCache>
                <c:ptCount val="2"/>
                <c:pt idx="0">
                  <c:v>Male </c:v>
                </c:pt>
                <c:pt idx="1">
                  <c:v>Female </c:v>
                </c:pt>
              </c:strCache>
            </c:strRef>
          </c:cat>
          <c:val>
            <c:numRef>
              <c:f>Sheet1!$G$2:$G$3</c:f>
              <c:numCache>
                <c:formatCode>General</c:formatCode>
                <c:ptCount val="2"/>
                <c:pt idx="0">
                  <c:v>34</c:v>
                </c:pt>
                <c:pt idx="1">
                  <c:v>30</c:v>
                </c:pt>
              </c:numCache>
            </c:numRef>
          </c:val>
          <c:extLst xmlns:c16r2="http://schemas.microsoft.com/office/drawing/2015/06/chart">
            <c:ext xmlns:c16="http://schemas.microsoft.com/office/drawing/2014/chart" uri="{C3380CC4-5D6E-409C-BE32-E72D297353CC}">
              <c16:uniqueId val="{00000005-CCB6-43AA-A9AD-A4265E5B1901}"/>
            </c:ext>
          </c:extLst>
        </c:ser>
        <c:dLbls/>
        <c:gapWidth val="217"/>
        <c:axId val="133789568"/>
        <c:axId val="133791104"/>
      </c:barChart>
      <c:catAx>
        <c:axId val="133789568"/>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crossAx val="133791104"/>
        <c:crosses val="autoZero"/>
        <c:auto val="1"/>
        <c:lblAlgn val="ctr"/>
        <c:lblOffset val="100"/>
      </c:catAx>
      <c:valAx>
        <c:axId val="133791104"/>
        <c:scaling>
          <c:orientation val="minMax"/>
        </c:scaling>
        <c:axPos val="l"/>
        <c:majorGridlines>
          <c:spPr>
            <a:ln w="9525" cap="flat" cmpd="sng" algn="ctr">
              <a:solidFill>
                <a:schemeClr val="tx1">
                  <a:lumMod val="15000"/>
                  <a:lumOff val="85000"/>
                </a:schemeClr>
              </a:solidFill>
              <a:round/>
            </a:ln>
            <a:effectLst/>
          </c:spPr>
        </c:majorGridlines>
        <c:title>
          <c:tx>
            <c:rich>
              <a:bodyPr rot="0" spcFirstLastPara="1" vertOverflow="ellipsis" vert="wordArtVert" wrap="square" anchor="ctr" anchorCtr="1"/>
              <a:lstStyle/>
              <a:p>
                <a:pPr>
                  <a:defRPr sz="1330" b="0" i="0" u="none" strike="noStrike" kern="1200" baseline="0">
                    <a:solidFill>
                      <a:schemeClr val="dk1"/>
                    </a:solidFill>
                    <a:latin typeface="+mn-lt"/>
                    <a:ea typeface="+mn-ea"/>
                    <a:cs typeface="+mn-cs"/>
                  </a:defRPr>
                </a:pPr>
                <a:r>
                  <a:rPr lang="en-US"/>
                  <a:t>AVG Age</a:t>
                </a:r>
              </a:p>
            </c:rich>
          </c:tx>
          <c:layout>
            <c:manualLayout>
              <c:xMode val="edge"/>
              <c:yMode val="edge"/>
              <c:x val="0"/>
              <c:y val="0.25130029322896197"/>
            </c:manualLayout>
          </c:layout>
          <c:spPr>
            <a:noFill/>
            <a:ln>
              <a:noFill/>
            </a:ln>
            <a:effectLst/>
          </c:spPr>
        </c:title>
        <c:numFmt formatCode="General"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crossAx val="133789568"/>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legend>
    <c:plotVisOnly val="1"/>
    <c:dispBlanksAs val="gap"/>
  </c:chart>
  <c:spPr>
    <a:solidFill>
      <a:schemeClr val="lt1"/>
    </a:solidFill>
    <a:ln w="19050" cap="flat" cmpd="sng" algn="ctr">
      <a:solidFill>
        <a:schemeClr val="dk1"/>
      </a:solidFill>
      <a:prstDash val="solid"/>
    </a:ln>
    <a:effectLst/>
  </c:spPr>
  <c:txPr>
    <a:bodyPr/>
    <a:lstStyle/>
    <a:p>
      <a:pPr>
        <a:defRPr>
          <a:solidFill>
            <a:schemeClr val="dk1"/>
          </a:solidFill>
          <a:latin typeface="+mn-lt"/>
          <a:ea typeface="+mn-ea"/>
          <a:cs typeface="+mn-cs"/>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hart>
    <c:title>
      <c:tx>
        <c:rich>
          <a:bodyPr rot="0" spcFirstLastPara="1" vertOverflow="ellipsis" vert="horz" wrap="square" anchor="ctr" anchorCtr="1"/>
          <a:lstStyle/>
          <a:p>
            <a:pPr>
              <a:defRPr sz="1862" b="0" i="0" u="none" strike="noStrike" kern="1200" spc="0" baseline="0">
                <a:solidFill>
                  <a:schemeClr val="dk1"/>
                </a:solidFill>
                <a:latin typeface="+mn-lt"/>
                <a:ea typeface="+mn-ea"/>
                <a:cs typeface="+mn-cs"/>
              </a:defRPr>
            </a:pPr>
            <a:r>
              <a:rPr lang="en-US"/>
              <a:t>% of Educated females and males </a:t>
            </a:r>
          </a:p>
        </c:rich>
      </c:tx>
      <c:layout/>
      <c:spPr>
        <a:noFill/>
        <a:ln>
          <a:noFill/>
        </a:ln>
        <a:effectLst/>
      </c:spPr>
    </c:title>
    <c:plotArea>
      <c:layout>
        <c:manualLayout>
          <c:layoutTarget val="inner"/>
          <c:xMode val="edge"/>
          <c:yMode val="edge"/>
          <c:x val="0.1811375171180836"/>
          <c:y val="8.9372718419493208E-2"/>
          <c:w val="0.7028241158867391"/>
          <c:h val="0.7844121072581135"/>
        </c:manualLayout>
      </c:layout>
      <c:pieChart>
        <c:varyColors val="1"/>
        <c:ser>
          <c:idx val="0"/>
          <c:order val="0"/>
          <c:tx>
            <c:strRef>
              <c:f>Sheet1!$B$1</c:f>
              <c:strCache>
                <c:ptCount val="1"/>
                <c:pt idx="0">
                  <c:v>% of Educated females and males </c:v>
                </c:pt>
              </c:strCache>
            </c:strRef>
          </c:tx>
          <c:spPr>
            <a:ln>
              <a:solidFill>
                <a:schemeClr val="tx1"/>
              </a:solidFill>
            </a:ln>
          </c:spPr>
          <c:dPt>
            <c:idx val="0"/>
            <c:spPr>
              <a:solidFill>
                <a:srgbClr val="7030A0"/>
              </a:solidFill>
              <a:ln w="19050">
                <a:solidFill>
                  <a:schemeClr val="tx1"/>
                </a:solidFill>
              </a:ln>
              <a:effectLst/>
            </c:spPr>
            <c:extLst xmlns:c16r2="http://schemas.microsoft.com/office/drawing/2015/06/chart">
              <c:ext xmlns:c16="http://schemas.microsoft.com/office/drawing/2014/chart" uri="{C3380CC4-5D6E-409C-BE32-E72D297353CC}">
                <c16:uniqueId val="{00000001-8A4E-4F42-B645-355E7B927C10}"/>
              </c:ext>
            </c:extLst>
          </c:dPt>
          <c:dPt>
            <c:idx val="1"/>
            <c:spPr>
              <a:solidFill>
                <a:srgbClr val="5C92B5"/>
              </a:solidFill>
              <a:ln w="19050">
                <a:solidFill>
                  <a:schemeClr val="tx1"/>
                </a:solidFill>
              </a:ln>
              <a:effectLst/>
            </c:spPr>
            <c:extLst xmlns:c16r2="http://schemas.microsoft.com/office/drawing/2015/06/chart">
              <c:ext xmlns:c16="http://schemas.microsoft.com/office/drawing/2014/chart" uri="{C3380CC4-5D6E-409C-BE32-E72D297353CC}">
                <c16:uniqueId val="{00000003-8A4E-4F42-B645-355E7B927C10}"/>
              </c:ext>
            </c:extLst>
          </c:dPt>
          <c:dPt>
            <c:idx val="2"/>
            <c:spPr>
              <a:solidFill>
                <a:srgbClr val="7030A0"/>
              </a:solidFill>
              <a:ln w="19050">
                <a:solidFill>
                  <a:schemeClr val="tx1"/>
                </a:solidFill>
              </a:ln>
              <a:effectLst/>
            </c:spPr>
            <c:extLst xmlns:c16r2="http://schemas.microsoft.com/office/drawing/2015/06/chart">
              <c:ext xmlns:c16="http://schemas.microsoft.com/office/drawing/2014/chart" uri="{C3380CC4-5D6E-409C-BE32-E72D297353CC}">
                <c16:uniqueId val="{00000005-8A4E-4F42-B645-355E7B927C10}"/>
              </c:ext>
            </c:extLst>
          </c:dPt>
          <c:dPt>
            <c:idx val="3"/>
            <c:spPr>
              <a:solidFill>
                <a:srgbClr val="5C92B5"/>
              </a:solidFill>
              <a:ln w="19050">
                <a:solidFill>
                  <a:schemeClr val="tx1"/>
                </a:solidFill>
              </a:ln>
              <a:effectLst/>
            </c:spPr>
            <c:extLst xmlns:c16r2="http://schemas.microsoft.com/office/drawing/2015/06/chart">
              <c:ext xmlns:c16="http://schemas.microsoft.com/office/drawing/2014/chart" uri="{C3380CC4-5D6E-409C-BE32-E72D297353CC}">
                <c16:uniqueId val="{00000007-8A4E-4F42-B645-355E7B927C10}"/>
              </c:ext>
            </c:extLst>
          </c:dPt>
          <c:dLbls>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dLblPos val="bestFit"/>
            <c:showVal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Sheet1!$A$2:$A$5</c:f>
              <c:strCache>
                <c:ptCount val="2"/>
                <c:pt idx="0">
                  <c:v>Seupervisory </c:v>
                </c:pt>
                <c:pt idx="1">
                  <c:v>Secretary/Clerk </c:v>
                </c:pt>
              </c:strCache>
            </c:strRef>
          </c:cat>
          <c:val>
            <c:numRef>
              <c:f>Sheet1!$B$2:$B$5</c:f>
              <c:numCache>
                <c:formatCode>0%</c:formatCode>
                <c:ptCount val="4"/>
                <c:pt idx="0">
                  <c:v>0.4</c:v>
                </c:pt>
                <c:pt idx="1">
                  <c:v>0.45</c:v>
                </c:pt>
                <c:pt idx="2">
                  <c:v>0.60000000000000009</c:v>
                </c:pt>
                <c:pt idx="3">
                  <c:v>0.55000000000000004</c:v>
                </c:pt>
              </c:numCache>
            </c:numRef>
          </c:val>
          <c:extLst xmlns:c16r2="http://schemas.microsoft.com/office/drawing/2015/06/chart">
            <c:ext xmlns:c16="http://schemas.microsoft.com/office/drawing/2014/chart" uri="{C3380CC4-5D6E-409C-BE32-E72D297353CC}">
              <c16:uniqueId val="{00000008-8A4E-4F42-B645-355E7B927C10}"/>
            </c:ext>
          </c:extLst>
        </c:ser>
        <c:dLbls>
          <c:showVal val="1"/>
        </c:dLbls>
        <c:firstSliceAng val="0"/>
      </c:pieChart>
      <c:spPr>
        <a:noFill/>
        <a:ln>
          <a:noFill/>
        </a:ln>
        <a:effectLst/>
      </c:spPr>
    </c:plotArea>
    <c:legend>
      <c:legendPos val="b"/>
      <c:legendEntry>
        <c:idx val="2"/>
        <c:delete val="1"/>
      </c:legendEntry>
      <c:legendEntry>
        <c:idx val="3"/>
        <c:delete val="1"/>
      </c:legendEntry>
      <c:layout>
        <c:manualLayout>
          <c:xMode val="edge"/>
          <c:yMode val="edge"/>
          <c:x val="0.12117255193629051"/>
          <c:y val="0.84891265693204621"/>
          <c:w val="0.79125445748117706"/>
          <c:h val="0.13702484393301892"/>
        </c:manualLayout>
      </c:layout>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legend>
    <c:plotVisOnly val="1"/>
    <c:dispBlanksAs val="zero"/>
  </c:chart>
  <c:spPr>
    <a:solidFill>
      <a:schemeClr val="lt1"/>
    </a:solidFill>
    <a:ln w="19050" cap="flat" cmpd="sng" algn="ctr">
      <a:solidFill>
        <a:schemeClr val="dk1"/>
      </a:solidFill>
      <a:prstDash val="solid"/>
    </a:ln>
    <a:effectLst/>
  </c:spPr>
  <c:txPr>
    <a:bodyPr/>
    <a:lstStyle/>
    <a:p>
      <a:pPr>
        <a:defRPr>
          <a:solidFill>
            <a:schemeClr val="dk1"/>
          </a:solidFill>
          <a:latin typeface="+mn-lt"/>
          <a:ea typeface="+mn-ea"/>
          <a:cs typeface="+mn-cs"/>
        </a:defRPr>
      </a:pPr>
      <a:endParaRPr lang="en-US"/>
    </a:p>
  </c:txPr>
  <c:externalData r:id="rId1"/>
  <c:userShapes r:id="rId2"/>
</c:chartSpace>
</file>

<file path=ppt/charts/chart4.xml><?xml version="1.0" encoding="utf-8"?>
<c:chartSpace xmlns:c="http://schemas.openxmlformats.org/drawingml/2006/chart" xmlns:a="http://schemas.openxmlformats.org/drawingml/2006/main" xmlns:r="http://schemas.openxmlformats.org/officeDocument/2006/relationships">
  <c:lang val="en-US"/>
  <c:chart>
    <c:title>
      <c:tx>
        <c:rich>
          <a:bodyPr rot="0" spcFirstLastPara="1" vertOverflow="ellipsis" vert="horz" wrap="square" anchor="ctr" anchorCtr="1"/>
          <a:lstStyle/>
          <a:p>
            <a:pPr>
              <a:defRPr sz="1862" b="0" i="0" u="none" strike="noStrike" kern="1200" spc="0" baseline="0">
                <a:solidFill>
                  <a:schemeClr val="dk1"/>
                </a:solidFill>
                <a:latin typeface="+mn-lt"/>
                <a:ea typeface="+mn-ea"/>
                <a:cs typeface="+mn-cs"/>
              </a:defRPr>
            </a:pPr>
            <a:r>
              <a:rPr lang="en-US"/>
              <a:t>Performance Rating </a:t>
            </a:r>
          </a:p>
        </c:rich>
      </c:tx>
      <c:layout/>
      <c:spPr>
        <a:noFill/>
        <a:ln>
          <a:noFill/>
        </a:ln>
        <a:effectLst/>
      </c:spPr>
    </c:title>
    <c:plotArea>
      <c:layout>
        <c:manualLayout>
          <c:layoutTarget val="inner"/>
          <c:xMode val="edge"/>
          <c:yMode val="edge"/>
          <c:x val="7.6006543322714781E-2"/>
          <c:y val="0.10835156022163897"/>
          <c:w val="0.89261485262794382"/>
          <c:h val="0.74890408435787637"/>
        </c:manualLayout>
      </c:layout>
      <c:barChart>
        <c:barDir val="col"/>
        <c:grouping val="stacked"/>
        <c:ser>
          <c:idx val="0"/>
          <c:order val="0"/>
          <c:tx>
            <c:strRef>
              <c:f>Sheet1!$B$1</c:f>
              <c:strCache>
                <c:ptCount val="1"/>
                <c:pt idx="0">
                  <c:v>Outstanding </c:v>
                </c:pt>
              </c:strCache>
            </c:strRef>
          </c:tx>
          <c:spPr>
            <a:solidFill>
              <a:schemeClr val="accent1"/>
            </a:solidFill>
            <a:ln>
              <a:solidFill>
                <a:schemeClr val="tx1"/>
              </a:solidFill>
            </a:ln>
            <a:effectLst/>
          </c:spPr>
          <c:dLbls>
            <c:dLbl>
              <c:idx val="0"/>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7C9C-4F55-9027-DDE569028226}"/>
                </c:ext>
              </c:extLst>
            </c:dLbl>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dLblPos val="ct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 </c:v>
                </c:pt>
                <c:pt idx="1">
                  <c:v>Female </c:v>
                </c:pt>
              </c:strCache>
            </c:strRef>
          </c:cat>
          <c:val>
            <c:numRef>
              <c:f>Sheet1!$B$2:$B$3</c:f>
              <c:numCache>
                <c:formatCode>General</c:formatCode>
                <c:ptCount val="2"/>
                <c:pt idx="0">
                  <c:v>0</c:v>
                </c:pt>
                <c:pt idx="1">
                  <c:v>1</c:v>
                </c:pt>
              </c:numCache>
            </c:numRef>
          </c:val>
          <c:extLst xmlns:c16r2="http://schemas.microsoft.com/office/drawing/2015/06/chart">
            <c:ext xmlns:c16="http://schemas.microsoft.com/office/drawing/2014/chart" uri="{C3380CC4-5D6E-409C-BE32-E72D297353CC}">
              <c16:uniqueId val="{00000000-7C9C-4F55-9027-DDE569028226}"/>
            </c:ext>
          </c:extLst>
        </c:ser>
        <c:ser>
          <c:idx val="1"/>
          <c:order val="1"/>
          <c:tx>
            <c:strRef>
              <c:f>Sheet1!$C$1</c:f>
              <c:strCache>
                <c:ptCount val="1"/>
                <c:pt idx="0">
                  <c:v>Excellent </c:v>
                </c:pt>
              </c:strCache>
            </c:strRef>
          </c:tx>
          <c:spPr>
            <a:solidFill>
              <a:schemeClr val="accent2"/>
            </a:solidFill>
            <a:ln>
              <a:solidFill>
                <a:schemeClr val="tx1"/>
              </a:solidFill>
            </a:ln>
            <a:effectLst/>
          </c:spPr>
          <c:dLbls>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dLblPos val="ct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 </c:v>
                </c:pt>
                <c:pt idx="1">
                  <c:v>Female </c:v>
                </c:pt>
              </c:strCache>
            </c:strRef>
          </c:cat>
          <c:val>
            <c:numRef>
              <c:f>Sheet1!$C$2:$C$3</c:f>
              <c:numCache>
                <c:formatCode>General</c:formatCode>
                <c:ptCount val="2"/>
                <c:pt idx="0">
                  <c:v>9</c:v>
                </c:pt>
                <c:pt idx="1">
                  <c:v>8</c:v>
                </c:pt>
              </c:numCache>
            </c:numRef>
          </c:val>
          <c:extLst xmlns:c16r2="http://schemas.microsoft.com/office/drawing/2015/06/chart">
            <c:ext xmlns:c16="http://schemas.microsoft.com/office/drawing/2014/chart" uri="{C3380CC4-5D6E-409C-BE32-E72D297353CC}">
              <c16:uniqueId val="{00000001-7C9C-4F55-9027-DDE569028226}"/>
            </c:ext>
          </c:extLst>
        </c:ser>
        <c:ser>
          <c:idx val="2"/>
          <c:order val="2"/>
          <c:tx>
            <c:strRef>
              <c:f>Sheet1!$D$1</c:f>
              <c:strCache>
                <c:ptCount val="1"/>
                <c:pt idx="0">
                  <c:v>Competent </c:v>
                </c:pt>
              </c:strCache>
            </c:strRef>
          </c:tx>
          <c:spPr>
            <a:solidFill>
              <a:schemeClr val="accent3"/>
            </a:solidFill>
            <a:ln>
              <a:solidFill>
                <a:schemeClr val="tx1"/>
              </a:solidFill>
            </a:ln>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en-US"/>
              </a:p>
            </c:txPr>
            <c:dLblPos val="ct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 </c:v>
                </c:pt>
                <c:pt idx="1">
                  <c:v>Female </c:v>
                </c:pt>
              </c:strCache>
            </c:strRef>
          </c:cat>
          <c:val>
            <c:numRef>
              <c:f>Sheet1!$D$2:$D$3</c:f>
              <c:numCache>
                <c:formatCode>General</c:formatCode>
                <c:ptCount val="2"/>
                <c:pt idx="0">
                  <c:v>16</c:v>
                </c:pt>
                <c:pt idx="1">
                  <c:v>10</c:v>
                </c:pt>
              </c:numCache>
            </c:numRef>
          </c:val>
          <c:extLst xmlns:c16r2="http://schemas.microsoft.com/office/drawing/2015/06/chart">
            <c:ext xmlns:c16="http://schemas.microsoft.com/office/drawing/2014/chart" uri="{C3380CC4-5D6E-409C-BE32-E72D297353CC}">
              <c16:uniqueId val="{00000004-7C9C-4F55-9027-DDE569028226}"/>
            </c:ext>
          </c:extLst>
        </c:ser>
        <c:ser>
          <c:idx val="3"/>
          <c:order val="3"/>
          <c:tx>
            <c:strRef>
              <c:f>Sheet1!$E$1</c:f>
              <c:strCache>
                <c:ptCount val="1"/>
                <c:pt idx="0">
                  <c:v>Below Standered </c:v>
                </c:pt>
              </c:strCache>
            </c:strRef>
          </c:tx>
          <c:spPr>
            <a:solidFill>
              <a:schemeClr val="accent4"/>
            </a:solidFill>
            <a:ln>
              <a:solidFill>
                <a:schemeClr val="tx1"/>
              </a:solidFill>
            </a:ln>
            <a:effectLst/>
          </c:spPr>
          <c:dLbls>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dLblPos val="ct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 </c:v>
                </c:pt>
                <c:pt idx="1">
                  <c:v>Female </c:v>
                </c:pt>
              </c:strCache>
            </c:strRef>
          </c:cat>
          <c:val>
            <c:numRef>
              <c:f>Sheet1!$E$2:$E$3</c:f>
              <c:numCache>
                <c:formatCode>General</c:formatCode>
                <c:ptCount val="2"/>
                <c:pt idx="0">
                  <c:v>2</c:v>
                </c:pt>
                <c:pt idx="1">
                  <c:v>1</c:v>
                </c:pt>
              </c:numCache>
            </c:numRef>
          </c:val>
          <c:extLst xmlns:c16r2="http://schemas.microsoft.com/office/drawing/2015/06/chart">
            <c:ext xmlns:c16="http://schemas.microsoft.com/office/drawing/2014/chart" uri="{C3380CC4-5D6E-409C-BE32-E72D297353CC}">
              <c16:uniqueId val="{00000005-7C9C-4F55-9027-DDE569028226}"/>
            </c:ext>
          </c:extLst>
        </c:ser>
        <c:dLbls>
          <c:showVal val="1"/>
        </c:dLbls>
        <c:gapWidth val="200"/>
        <c:overlap val="100"/>
        <c:axId val="133673344"/>
        <c:axId val="133674880"/>
      </c:barChart>
      <c:catAx>
        <c:axId val="133673344"/>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crossAx val="133674880"/>
        <c:crosses val="autoZero"/>
        <c:auto val="1"/>
        <c:lblAlgn val="ctr"/>
        <c:lblOffset val="100"/>
      </c:catAx>
      <c:valAx>
        <c:axId val="133674880"/>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crossAx val="133673344"/>
        <c:crosses val="autoZero"/>
        <c:crossBetween val="between"/>
      </c:valAx>
      <c:spPr>
        <a:solidFill>
          <a:schemeClr val="lt1"/>
        </a:solidFill>
        <a:ln w="19050" cap="flat" cmpd="sng" algn="ctr">
          <a:solidFill>
            <a:schemeClr val="bg1"/>
          </a:solidFill>
          <a:prstDash val="solid"/>
        </a:ln>
        <a:effectLst/>
      </c:spPr>
    </c:plotArea>
    <c:legend>
      <c:legendPos val="b"/>
      <c:layout/>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legend>
    <c:plotVisOnly val="1"/>
    <c:dispBlanksAs val="gap"/>
  </c:chart>
  <c:spPr>
    <a:solidFill>
      <a:schemeClr val="lt1"/>
    </a:solidFill>
    <a:ln w="19050" cap="flat" cmpd="sng" algn="ctr">
      <a:solidFill>
        <a:schemeClr val="dk1"/>
      </a:solidFill>
      <a:prstDash val="solid"/>
    </a:ln>
    <a:effectLst/>
  </c:spPr>
  <c:txPr>
    <a:bodyPr/>
    <a:lstStyle/>
    <a:p>
      <a:pPr>
        <a:defRPr>
          <a:solidFill>
            <a:schemeClr val="dk1"/>
          </a:solidFill>
          <a:latin typeface="+mn-lt"/>
          <a:ea typeface="+mn-ea"/>
          <a:cs typeface="+mn-cs"/>
        </a:defRPr>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n-US"/>
  <c:chart>
    <c:title>
      <c:tx>
        <c:rich>
          <a:bodyPr rot="0" spcFirstLastPara="1" vertOverflow="ellipsis" vert="horz" wrap="square" anchor="ctr" anchorCtr="1"/>
          <a:lstStyle/>
          <a:p>
            <a:pPr>
              <a:defRPr sz="2128" b="1" i="0" u="none" strike="noStrike" kern="1200" baseline="0">
                <a:solidFill>
                  <a:schemeClr val="dk1"/>
                </a:solidFill>
                <a:latin typeface="+mn-lt"/>
                <a:ea typeface="+mn-ea"/>
                <a:cs typeface="+mn-cs"/>
              </a:defRPr>
            </a:pPr>
            <a:r>
              <a:rPr lang="en-US"/>
              <a:t>No. of service years </a:t>
            </a:r>
          </a:p>
        </c:rich>
      </c:tx>
      <c:layout/>
      <c:spPr>
        <a:noFill/>
        <a:ln>
          <a:noFill/>
        </a:ln>
        <a:effectLst/>
      </c:spPr>
    </c:title>
    <c:plotArea>
      <c:layout/>
      <c:barChart>
        <c:barDir val="col"/>
        <c:grouping val="stacked"/>
        <c:ser>
          <c:idx val="0"/>
          <c:order val="0"/>
          <c:tx>
            <c:strRef>
              <c:f>Sheet1!$B$1</c:f>
              <c:strCache>
                <c:ptCount val="1"/>
                <c:pt idx="0">
                  <c:v>Less than 5 yrs </c:v>
                </c:pt>
              </c:strCache>
            </c:strRef>
          </c:tx>
          <c:spPr>
            <a:gradFill rotWithShape="1">
              <a:gsLst>
                <a:gs pos="0">
                  <a:schemeClr val="accent1">
                    <a:tint val="43000"/>
                    <a:satMod val="165000"/>
                  </a:schemeClr>
                </a:gs>
                <a:gs pos="55000">
                  <a:schemeClr val="accent1">
                    <a:tint val="83000"/>
                    <a:satMod val="155000"/>
                  </a:schemeClr>
                </a:gs>
                <a:gs pos="100000">
                  <a:schemeClr val="accent1">
                    <a:shade val="85000"/>
                  </a:schemeClr>
                </a:gs>
              </a:gsLst>
              <a:path path="circle">
                <a:fillToRect l="-40000" t="-90000" r="140000" b="190000"/>
              </a:path>
            </a:gradFill>
            <a:ln>
              <a:solidFill>
                <a:schemeClr val="bg1"/>
              </a:solidFill>
            </a:ln>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rgbClr r="0" g="0" b="0">
                  <a:satMod val="115000"/>
                </a:scrgbClr>
              </a:contourClr>
            </a:sp3d>
          </c:spPr>
          <c:cat>
            <c:strRef>
              <c:f>Sheet1!$A$2:$A$3</c:f>
              <c:strCache>
                <c:ptCount val="2"/>
                <c:pt idx="0">
                  <c:v>Male </c:v>
                </c:pt>
                <c:pt idx="1">
                  <c:v>Female </c:v>
                </c:pt>
              </c:strCache>
            </c:strRef>
          </c:cat>
          <c:val>
            <c:numRef>
              <c:f>Sheet1!$B$2:$B$3</c:f>
              <c:numCache>
                <c:formatCode>General</c:formatCode>
                <c:ptCount val="2"/>
                <c:pt idx="0">
                  <c:v>39</c:v>
                </c:pt>
                <c:pt idx="1">
                  <c:v>52</c:v>
                </c:pt>
              </c:numCache>
            </c:numRef>
          </c:val>
          <c:extLst xmlns:c16r2="http://schemas.microsoft.com/office/drawing/2015/06/chart">
            <c:ext xmlns:c16="http://schemas.microsoft.com/office/drawing/2014/chart" uri="{C3380CC4-5D6E-409C-BE32-E72D297353CC}">
              <c16:uniqueId val="{00000000-0E69-46CA-BC83-0F69A2650A34}"/>
            </c:ext>
          </c:extLst>
        </c:ser>
        <c:ser>
          <c:idx val="1"/>
          <c:order val="1"/>
          <c:tx>
            <c:strRef>
              <c:f>Sheet1!$C$1</c:f>
              <c:strCache>
                <c:ptCount val="1"/>
                <c:pt idx="0">
                  <c:v>More than 5 yrs </c:v>
                </c:pt>
              </c:strCache>
            </c:strRef>
          </c:tx>
          <c:spPr>
            <a:gradFill rotWithShape="1">
              <a:gsLst>
                <a:gs pos="0">
                  <a:schemeClr val="accent2">
                    <a:tint val="43000"/>
                    <a:satMod val="165000"/>
                  </a:schemeClr>
                </a:gs>
                <a:gs pos="55000">
                  <a:schemeClr val="accent2">
                    <a:tint val="83000"/>
                    <a:satMod val="155000"/>
                  </a:schemeClr>
                </a:gs>
                <a:gs pos="100000">
                  <a:schemeClr val="accent2">
                    <a:shade val="85000"/>
                  </a:schemeClr>
                </a:gs>
              </a:gsLst>
              <a:path path="circle">
                <a:fillToRect l="-40000" t="-90000" r="140000" b="190000"/>
              </a:path>
            </a:gradFill>
            <a:ln cmpd="thickThin">
              <a:solidFill>
                <a:schemeClr val="bg1"/>
              </a:solidFill>
            </a:ln>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rgbClr r="0" g="0" b="0">
                  <a:satMod val="115000"/>
                </a:scrgbClr>
              </a:contourClr>
            </a:sp3d>
          </c:spPr>
          <c:cat>
            <c:strRef>
              <c:f>Sheet1!$A$2:$A$3</c:f>
              <c:strCache>
                <c:ptCount val="2"/>
                <c:pt idx="0">
                  <c:v>Male </c:v>
                </c:pt>
                <c:pt idx="1">
                  <c:v>Female </c:v>
                </c:pt>
              </c:strCache>
            </c:strRef>
          </c:cat>
          <c:val>
            <c:numRef>
              <c:f>Sheet1!$C$2:$C$3</c:f>
              <c:numCache>
                <c:formatCode>General</c:formatCode>
                <c:ptCount val="2"/>
                <c:pt idx="0">
                  <c:v>59</c:v>
                </c:pt>
                <c:pt idx="1">
                  <c:v>45</c:v>
                </c:pt>
              </c:numCache>
            </c:numRef>
          </c:val>
          <c:extLst xmlns:c16r2="http://schemas.microsoft.com/office/drawing/2015/06/chart">
            <c:ext xmlns:c16="http://schemas.microsoft.com/office/drawing/2014/chart" uri="{C3380CC4-5D6E-409C-BE32-E72D297353CC}">
              <c16:uniqueId val="{00000001-0E69-46CA-BC83-0F69A2650A34}"/>
            </c:ext>
          </c:extLst>
        </c:ser>
        <c:dLbls/>
        <c:overlap val="100"/>
        <c:axId val="133992832"/>
        <c:axId val="133994368"/>
      </c:barChart>
      <c:catAx>
        <c:axId val="133992832"/>
        <c:scaling>
          <c:orientation val="minMax"/>
        </c:scaling>
        <c:axPos val="b"/>
        <c:numFmt formatCode="General" sourceLinked="1"/>
        <c:maj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crossAx val="133994368"/>
        <c:crosses val="autoZero"/>
        <c:auto val="1"/>
        <c:lblAlgn val="ctr"/>
        <c:lblOffset val="100"/>
      </c:catAx>
      <c:valAx>
        <c:axId val="133994368"/>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crossAx val="133992832"/>
        <c:crosses val="autoZero"/>
        <c:crossBetween val="between"/>
      </c:valAx>
      <c:spPr>
        <a:solidFill>
          <a:schemeClr val="lt1"/>
        </a:solidFill>
        <a:ln w="19050" cap="flat" cmpd="sng" algn="ctr">
          <a:solidFill>
            <a:schemeClr val="bg1"/>
          </a:solidFill>
          <a:prstDash val="solid"/>
        </a:ln>
        <a:effectLst/>
      </c:spPr>
    </c:plotArea>
    <c:legend>
      <c:legendPos val="b"/>
      <c:layout/>
      <c:spPr>
        <a:solidFill>
          <a:schemeClr val="lt1"/>
        </a:solidFill>
        <a:ln w="38100" cap="flat" cmpd="sng" algn="ctr">
          <a:solidFill>
            <a:schemeClr val="dk1"/>
          </a:solidFill>
          <a:prstDash val="solid"/>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legend>
    <c:plotVisOnly val="1"/>
    <c:dispBlanksAs val="gap"/>
  </c:chart>
  <c:spPr>
    <a:solidFill>
      <a:schemeClr val="lt1"/>
    </a:solidFill>
    <a:ln w="19050" cap="flat" cmpd="sng" algn="ctr">
      <a:solidFill>
        <a:schemeClr val="dk1"/>
      </a:solidFill>
      <a:prstDash val="solid"/>
    </a:ln>
    <a:effectLst/>
  </c:spPr>
  <c:txPr>
    <a:bodyPr/>
    <a:lstStyle/>
    <a:p>
      <a:pPr>
        <a:defRPr>
          <a:solidFill>
            <a:schemeClr val="dk1"/>
          </a:solidFill>
          <a:latin typeface="+mn-lt"/>
          <a:ea typeface="+mn-ea"/>
          <a:cs typeface="+mn-cs"/>
        </a:defRPr>
      </a:pPr>
      <a:endParaRPr lang="en-US"/>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03">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drawings/drawing1.xml><?xml version="1.0" encoding="utf-8"?>
<c:userShapes xmlns:c="http://schemas.openxmlformats.org/drawingml/2006/chart">
  <cdr:relSizeAnchor xmlns:cdr="http://schemas.openxmlformats.org/drawingml/2006/chartDrawing">
    <cdr:from>
      <cdr:x>0.25558</cdr:x>
      <cdr:y>0.3707</cdr:y>
    </cdr:from>
    <cdr:to>
      <cdr:x>0.47866</cdr:x>
      <cdr:y>0.45922</cdr:y>
    </cdr:to>
    <cdr:sp macro="" textlink="">
      <cdr:nvSpPr>
        <cdr:cNvPr id="2" name="TextBox 1"/>
        <cdr:cNvSpPr txBox="1"/>
      </cdr:nvSpPr>
      <cdr:spPr>
        <a:xfrm xmlns:a="http://schemas.openxmlformats.org/drawingml/2006/main">
          <a:off x="1545652" y="2008679"/>
          <a:ext cx="1349115" cy="47968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0.24966</cdr:x>
      <cdr:y>0.33608</cdr:y>
    </cdr:from>
    <cdr:to>
      <cdr:x>0.5</cdr:x>
      <cdr:y>0.42461</cdr:y>
    </cdr:to>
    <cdr:sp macro="" textlink="">
      <cdr:nvSpPr>
        <cdr:cNvPr id="3" name="TextBox 2"/>
        <cdr:cNvSpPr txBox="1"/>
      </cdr:nvSpPr>
      <cdr:spPr>
        <a:xfrm xmlns:a="http://schemas.openxmlformats.org/drawingml/2006/main">
          <a:off x="1098407" y="1659871"/>
          <a:ext cx="1101399" cy="43724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000" b="1" dirty="0">
              <a:solidFill>
                <a:schemeClr val="tx1"/>
              </a:solidFill>
              <a:latin typeface="Cambria" panose="02040503050406030204" pitchFamily="18" charset="0"/>
            </a:rPr>
            <a:t>Female</a:t>
          </a:r>
          <a:r>
            <a:rPr lang="en-US" sz="1100" dirty="0"/>
            <a:t> </a:t>
          </a:r>
        </a:p>
        <a:p xmlns:a="http://schemas.openxmlformats.org/drawingml/2006/main">
          <a:endParaRPr lang="en-US" sz="1100" dirty="0"/>
        </a:p>
      </cdr:txBody>
    </cdr:sp>
  </cdr:relSizeAnchor>
  <cdr:relSizeAnchor xmlns:cdr="http://schemas.openxmlformats.org/drawingml/2006/chartDrawing">
    <cdr:from>
      <cdr:x>0.27845</cdr:x>
      <cdr:y>0.52769</cdr:y>
    </cdr:from>
    <cdr:to>
      <cdr:x>0.52783</cdr:x>
      <cdr:y>0.61068</cdr:y>
    </cdr:to>
    <cdr:sp macro="" textlink="">
      <cdr:nvSpPr>
        <cdr:cNvPr id="4" name="TextBox 3"/>
        <cdr:cNvSpPr txBox="1"/>
      </cdr:nvSpPr>
      <cdr:spPr>
        <a:xfrm xmlns:a="http://schemas.openxmlformats.org/drawingml/2006/main">
          <a:off x="1424739" y="2859369"/>
          <a:ext cx="1275988" cy="44969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000" b="1" dirty="0">
              <a:latin typeface="Cambria" panose="02040503050406030204" pitchFamily="18" charset="0"/>
            </a:rPr>
            <a:t>Male</a:t>
          </a:r>
          <a:r>
            <a:rPr lang="en-US" sz="1100" dirty="0"/>
            <a:t> </a:t>
          </a:r>
        </a:p>
      </cdr:txBody>
    </cdr:sp>
  </cdr:relSizeAnchor>
  <cdr:relSizeAnchor xmlns:cdr="http://schemas.openxmlformats.org/drawingml/2006/chartDrawing">
    <cdr:from>
      <cdr:x>0.61994</cdr:x>
      <cdr:y>0.47859</cdr:y>
    </cdr:from>
    <cdr:to>
      <cdr:x>0.81865</cdr:x>
      <cdr:y>0.53945</cdr:y>
    </cdr:to>
    <cdr:sp macro="" textlink="">
      <cdr:nvSpPr>
        <cdr:cNvPr id="5" name="TextBox 4"/>
        <cdr:cNvSpPr txBox="1"/>
      </cdr:nvSpPr>
      <cdr:spPr>
        <a:xfrm xmlns:a="http://schemas.openxmlformats.org/drawingml/2006/main">
          <a:off x="3749206" y="2593296"/>
          <a:ext cx="1201712" cy="32978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000" b="1" dirty="0">
              <a:latin typeface="Cambria" panose="02040503050406030204" pitchFamily="18" charset="0"/>
            </a:rPr>
            <a:t>Male</a:t>
          </a:r>
          <a:r>
            <a:rPr lang="en-US" sz="1100" dirty="0"/>
            <a:t> </a:t>
          </a:r>
        </a:p>
      </cdr:txBody>
    </cdr:sp>
  </cdr:relSizeAnchor>
  <cdr:relSizeAnchor xmlns:cdr="http://schemas.openxmlformats.org/drawingml/2006/chartDrawing">
    <cdr:from>
      <cdr:x>0.55763</cdr:x>
      <cdr:y>0.2978</cdr:y>
    </cdr:from>
    <cdr:to>
      <cdr:x>0.80797</cdr:x>
      <cdr:y>0.38633</cdr:y>
    </cdr:to>
    <cdr:sp macro="" textlink="">
      <cdr:nvSpPr>
        <cdr:cNvPr id="7" name="TextBox 1"/>
        <cdr:cNvSpPr txBox="1"/>
      </cdr:nvSpPr>
      <cdr:spPr>
        <a:xfrm xmlns:a="http://schemas.openxmlformats.org/drawingml/2006/main">
          <a:off x="2453350" y="1470829"/>
          <a:ext cx="1101399" cy="43724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000" b="1" dirty="0">
              <a:solidFill>
                <a:schemeClr val="tx1"/>
              </a:solidFill>
              <a:latin typeface="Cambria" panose="02040503050406030204" pitchFamily="18" charset="0"/>
            </a:rPr>
            <a:t>Female</a:t>
          </a:r>
          <a:r>
            <a:rPr lang="en-US" sz="1100" dirty="0"/>
            <a:t> </a:t>
          </a:r>
        </a:p>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DC74FA1-A786-48DB-AA19-D36ADF087D0E}" type="datetimeFigureOut">
              <a:rPr lang="en-US" smtClean="0"/>
              <a:pPr/>
              <a:t>1/15/2017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06C008-670D-4D9D-9841-0D5BE1553911}" type="slidenum">
              <a:rPr lang="en-US" smtClean="0"/>
              <a:pPr/>
              <a:t>‹#›</a:t>
            </a:fld>
            <a:endParaRPr lang="en-US"/>
          </a:p>
        </p:txBody>
      </p:sp>
    </p:spTree>
    <p:extLst>
      <p:ext uri="{BB962C8B-B14F-4D97-AF65-F5344CB8AC3E}">
        <p14:creationId xmlns:p14="http://schemas.microsoft.com/office/powerpoint/2010/main" xmlns="" val="5442923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2093F2-56DE-4458-89B1-DF16E331F67C}" type="datetimeFigureOut">
              <a:rPr lang="en-US" smtClean="0"/>
              <a:pPr/>
              <a:t>1/15/2017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EDD4E0-4322-4610-B5A5-FA86ABBE04F5}" type="slidenum">
              <a:rPr lang="en-US" smtClean="0"/>
              <a:pPr/>
              <a:t>‹#›</a:t>
            </a:fld>
            <a:endParaRPr lang="en-US"/>
          </a:p>
        </p:txBody>
      </p:sp>
    </p:spTree>
    <p:extLst>
      <p:ext uri="{BB962C8B-B14F-4D97-AF65-F5344CB8AC3E}">
        <p14:creationId xmlns:p14="http://schemas.microsoft.com/office/powerpoint/2010/main" xmlns="" val="114434497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Content-3.jp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2" name="Rectangle 21"/>
          <p:cNvSpPr/>
          <p:nvPr/>
        </p:nvSpPr>
        <p:spPr>
          <a:xfrm>
            <a:off x="4165600" y="6477000"/>
            <a:ext cx="7315200" cy="292388"/>
          </a:xfrm>
          <a:prstGeom prst="rect">
            <a:avLst/>
          </a:prstGeom>
        </p:spPr>
        <p:txBody>
          <a:bodyPr wrap="square">
            <a:spAutoFit/>
          </a:bodyPr>
          <a:lstStyle/>
          <a:p>
            <a:pPr marL="0" indent="0" algn="ctr" defTabSz="914400" rtl="0" eaLnBrk="1" fontAlgn="base" latinLnBrk="0" hangingPunct="1">
              <a:spcBef>
                <a:spcPct val="0"/>
              </a:spcBef>
              <a:spcAft>
                <a:spcPct val="0"/>
              </a:spcAft>
              <a:buNone/>
            </a:pPr>
            <a:r>
              <a:rPr lang="en-US" sz="1300" b="1" dirty="0">
                <a:solidFill>
                  <a:schemeClr val="tx1"/>
                </a:solidFill>
                <a:latin typeface="Cambria" panose="02040503050406030204" pitchFamily="18" charset="0"/>
              </a:rPr>
              <a:t>Rules for Advancement in the Corporate World </a:t>
            </a:r>
            <a:endParaRPr lang="en-US" sz="1300" b="1" dirty="0">
              <a:latin typeface="Cambria" panose="02040503050406030204" pitchFamily="18" charset="0"/>
              <a:cs typeface="Avenir Book"/>
            </a:endParaRPr>
          </a:p>
        </p:txBody>
      </p:sp>
      <p:sp>
        <p:nvSpPr>
          <p:cNvPr id="24" name="Footer Placeholder 14"/>
          <p:cNvSpPr txBox="1">
            <a:spLocks/>
          </p:cNvSpPr>
          <p:nvPr/>
        </p:nvSpPr>
        <p:spPr bwMode="auto">
          <a:xfrm>
            <a:off x="406400" y="6331980"/>
            <a:ext cx="7518400" cy="152400"/>
          </a:xfrm>
          <a:prstGeom prst="rect">
            <a:avLst/>
          </a:prstGeom>
          <a:noFill/>
          <a:ln w="9525">
            <a:noFill/>
            <a:miter lim="800000"/>
            <a:headEnd/>
            <a:tailEnd/>
          </a:ln>
        </p:spPr>
        <p:txBody>
          <a:bodyPr tIns="0" bIns="0"/>
          <a:lstStyle/>
          <a:p>
            <a:pPr eaLnBrk="1" hangingPunct="1"/>
            <a:r>
              <a:rPr lang="en-US" altLang="en-US" sz="1200" b="0" dirty="0">
                <a:solidFill>
                  <a:schemeClr val="tx1"/>
                </a:solidFill>
                <a:latin typeface="Avenir Light"/>
                <a:cs typeface="Avenir Light"/>
              </a:rPr>
              <a:t>Advisory </a:t>
            </a:r>
            <a:r>
              <a:rPr lang="en-US" altLang="en-US" sz="1200" b="0" baseline="0" dirty="0">
                <a:solidFill>
                  <a:schemeClr val="tx1"/>
                </a:solidFill>
                <a:latin typeface="Avenir Light"/>
                <a:cs typeface="Avenir Light"/>
              </a:rPr>
              <a:t> Services </a:t>
            </a:r>
          </a:p>
          <a:p>
            <a:pPr eaLnBrk="1" hangingPunct="1"/>
            <a:r>
              <a:rPr lang="en-US" altLang="en-US" sz="1200" b="1" dirty="0">
                <a:solidFill>
                  <a:schemeClr val="tx1"/>
                </a:solidFill>
                <a:latin typeface="Avenir Light"/>
                <a:cs typeface="Avenir Light"/>
              </a:rPr>
              <a:t>©2016 Intellect Resources Management     							</a:t>
            </a:r>
          </a:p>
        </p:txBody>
      </p:sp>
      <p:pic>
        <p:nvPicPr>
          <p:cNvPr id="2" name="Picture 1" descr="IRM-LOGO-FINAL-.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261601" y="31588"/>
            <a:ext cx="1751620" cy="959012"/>
          </a:xfrm>
          <a:prstGeom prst="rect">
            <a:avLst/>
          </a:prstGeom>
        </p:spPr>
      </p:pic>
    </p:spTree>
    <p:extLst>
      <p:ext uri="{BB962C8B-B14F-4D97-AF65-F5344CB8AC3E}">
        <p14:creationId xmlns:p14="http://schemas.microsoft.com/office/powerpoint/2010/main" xmlns="" val="2756800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10972800" cy="10668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2249488"/>
            <a:ext cx="10972800" cy="43243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a:xfrm>
            <a:off x="8782051" y="612775"/>
            <a:ext cx="1276349" cy="457200"/>
          </a:xfrm>
          <a:prstGeom prst="rect">
            <a:avLst/>
          </a:prstGeom>
        </p:spPr>
        <p:txBody>
          <a:bodyPr/>
          <a:lstStyle>
            <a:lvl1pPr>
              <a:defRPr/>
            </a:lvl1pPr>
          </a:lstStyle>
          <a:p>
            <a:fld id="{C622EE93-6487-4D2A-B195-2C47F8C71E8A}" type="datetimeFigureOut">
              <a:rPr lang="en-US" smtClean="0"/>
              <a:pPr/>
              <a:t>1/15/2017</a:t>
            </a:fld>
            <a:endParaRPr lang="en-US" dirty="0"/>
          </a:p>
        </p:txBody>
      </p:sp>
      <p:sp>
        <p:nvSpPr>
          <p:cNvPr id="5" name="Footer Placeholder 2"/>
          <p:cNvSpPr>
            <a:spLocks noGrp="1"/>
          </p:cNvSpPr>
          <p:nvPr>
            <p:ph type="ftr" sz="quarter" idx="11"/>
          </p:nvPr>
        </p:nvSpPr>
        <p:spPr>
          <a:xfrm>
            <a:off x="7010401" y="612775"/>
            <a:ext cx="1767417" cy="457200"/>
          </a:xfrm>
          <a:prstGeom prst="rect">
            <a:avLst/>
          </a:prstGeom>
        </p:spPr>
        <p:txBody>
          <a:bodyPr/>
          <a:lstStyle>
            <a:lvl1pPr>
              <a:defRPr/>
            </a:lvl1pPr>
          </a:lstStyle>
          <a:p>
            <a:endParaRPr lang="en-US" dirty="0"/>
          </a:p>
        </p:txBody>
      </p:sp>
      <p:sp>
        <p:nvSpPr>
          <p:cNvPr id="6" name="Slide Number Placeholder 22"/>
          <p:cNvSpPr>
            <a:spLocks noGrp="1"/>
          </p:cNvSpPr>
          <p:nvPr>
            <p:ph type="sldNum" sz="quarter" idx="12"/>
          </p:nvPr>
        </p:nvSpPr>
        <p:spPr>
          <a:xfrm>
            <a:off x="10898717" y="1588"/>
            <a:ext cx="1016000" cy="366712"/>
          </a:xfrm>
          <a:prstGeom prst="rect">
            <a:avLst/>
          </a:prstGeom>
        </p:spPr>
        <p:txBody>
          <a:bodyPr/>
          <a:lstStyle>
            <a:lvl1pPr>
              <a:defRPr/>
            </a:lvl1pPr>
          </a:lstStyle>
          <a:p>
            <a:fld id="{85CADBEA-58C1-4AF6-BAA8-6C0509886058}" type="slidenum">
              <a:rPr lang="en-US" smtClean="0"/>
              <a:pPr/>
              <a:t>‹#›</a:t>
            </a:fld>
            <a:endParaRPr lang="en-US" dirty="0"/>
          </a:p>
        </p:txBody>
      </p:sp>
    </p:spTree>
    <p:extLst>
      <p:ext uri="{BB962C8B-B14F-4D97-AF65-F5344CB8AC3E}">
        <p14:creationId xmlns:p14="http://schemas.microsoft.com/office/powerpoint/2010/main" xmlns="" val="2592071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1981201"/>
            <a:ext cx="10363200" cy="1362075"/>
          </a:xfrm>
          <a:prstGeom prst="rect">
            <a:avLst/>
          </a:prstGeo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lang="en-US"/>
              <a:t>Click to edit Master title style</a:t>
            </a:r>
          </a:p>
        </p:txBody>
      </p:sp>
      <p:sp>
        <p:nvSpPr>
          <p:cNvPr id="3" name="Text Placeholder 2"/>
          <p:cNvSpPr>
            <a:spLocks noGrp="1"/>
          </p:cNvSpPr>
          <p:nvPr>
            <p:ph type="body" idx="1"/>
          </p:nvPr>
        </p:nvSpPr>
        <p:spPr>
          <a:xfrm>
            <a:off x="963084" y="3367088"/>
            <a:ext cx="10363200" cy="1509712"/>
          </a:xfrm>
          <a:prstGeom prst="rect">
            <a:avLst/>
          </a:prstGeom>
        </p:spPr>
        <p:txBody>
          <a:bodyPr/>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4" name="Date Placeholder 13"/>
          <p:cNvSpPr>
            <a:spLocks noGrp="1"/>
          </p:cNvSpPr>
          <p:nvPr>
            <p:ph type="dt" sz="half" idx="10"/>
          </p:nvPr>
        </p:nvSpPr>
        <p:spPr>
          <a:xfrm>
            <a:off x="8782051" y="612775"/>
            <a:ext cx="1276349" cy="457200"/>
          </a:xfrm>
          <a:prstGeom prst="rect">
            <a:avLst/>
          </a:prstGeom>
        </p:spPr>
        <p:txBody>
          <a:bodyPr/>
          <a:lstStyle>
            <a:lvl1pPr>
              <a:defRPr/>
            </a:lvl1pPr>
          </a:lstStyle>
          <a:p>
            <a:fld id="{C622EE93-6487-4D2A-B195-2C47F8C71E8A}" type="datetimeFigureOut">
              <a:rPr lang="en-US" smtClean="0"/>
              <a:pPr/>
              <a:t>1/15/2017</a:t>
            </a:fld>
            <a:endParaRPr lang="en-US" dirty="0"/>
          </a:p>
        </p:txBody>
      </p:sp>
      <p:sp>
        <p:nvSpPr>
          <p:cNvPr id="5" name="Footer Placeholder 2"/>
          <p:cNvSpPr>
            <a:spLocks noGrp="1"/>
          </p:cNvSpPr>
          <p:nvPr>
            <p:ph type="ftr" sz="quarter" idx="11"/>
          </p:nvPr>
        </p:nvSpPr>
        <p:spPr>
          <a:xfrm>
            <a:off x="7010401" y="612775"/>
            <a:ext cx="1767417" cy="457200"/>
          </a:xfrm>
          <a:prstGeom prst="rect">
            <a:avLst/>
          </a:prstGeom>
        </p:spPr>
        <p:txBody>
          <a:bodyPr/>
          <a:lstStyle>
            <a:lvl1pPr>
              <a:defRPr/>
            </a:lvl1pPr>
          </a:lstStyle>
          <a:p>
            <a:endParaRPr lang="en-US" dirty="0"/>
          </a:p>
        </p:txBody>
      </p:sp>
      <p:sp>
        <p:nvSpPr>
          <p:cNvPr id="6" name="Slide Number Placeholder 22"/>
          <p:cNvSpPr>
            <a:spLocks noGrp="1"/>
          </p:cNvSpPr>
          <p:nvPr>
            <p:ph type="sldNum" sz="quarter" idx="12"/>
          </p:nvPr>
        </p:nvSpPr>
        <p:spPr>
          <a:xfrm>
            <a:off x="10898717" y="1588"/>
            <a:ext cx="1016000" cy="366712"/>
          </a:xfrm>
          <a:prstGeom prst="rect">
            <a:avLst/>
          </a:prstGeom>
        </p:spPr>
        <p:txBody>
          <a:bodyPr/>
          <a:lstStyle>
            <a:lvl1pPr>
              <a:defRPr/>
            </a:lvl1pPr>
          </a:lstStyle>
          <a:p>
            <a:fld id="{85CADBEA-58C1-4AF6-BAA8-6C0509886058}" type="slidenum">
              <a:rPr lang="en-US" smtClean="0"/>
              <a:pPr/>
              <a:t>‹#›</a:t>
            </a:fld>
            <a:endParaRPr lang="en-US" dirty="0"/>
          </a:p>
        </p:txBody>
      </p:sp>
    </p:spTree>
    <p:extLst>
      <p:ext uri="{BB962C8B-B14F-4D97-AF65-F5344CB8AC3E}">
        <p14:creationId xmlns:p14="http://schemas.microsoft.com/office/powerpoint/2010/main" xmlns="" val="2438853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10972800" cy="10668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2249425"/>
            <a:ext cx="5384800" cy="4525963"/>
          </a:xfrm>
          <a:prstGeom prst="rect">
            <a:avLst/>
          </a:prstGeom>
        </p:spPr>
        <p:txBody>
          <a:bodyPr/>
          <a:lstStyle>
            <a:lvl1pPr>
              <a:defRPr sz="2000"/>
            </a:lvl1pPr>
            <a:lvl2pPr>
              <a:defRPr sz="1900"/>
            </a:lvl2pPr>
            <a:lvl3pPr>
              <a:defRPr sz="18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249425"/>
            <a:ext cx="5384800" cy="4525963"/>
          </a:xfrm>
          <a:prstGeom prst="rect">
            <a:avLst/>
          </a:prstGeom>
        </p:spPr>
        <p:txBody>
          <a:bodyPr/>
          <a:lstStyle>
            <a:lvl1pPr>
              <a:defRPr sz="2000"/>
            </a:lvl1pPr>
            <a:lvl2pPr>
              <a:defRPr sz="1900"/>
            </a:lvl2pPr>
            <a:lvl3pPr>
              <a:defRPr sz="18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a:xfrm>
            <a:off x="8782051" y="612775"/>
            <a:ext cx="1276349" cy="457200"/>
          </a:xfrm>
          <a:prstGeom prst="rect">
            <a:avLst/>
          </a:prstGeom>
        </p:spPr>
        <p:txBody>
          <a:bodyPr/>
          <a:lstStyle>
            <a:lvl1pPr>
              <a:defRPr/>
            </a:lvl1pPr>
          </a:lstStyle>
          <a:p>
            <a:fld id="{C622EE93-6487-4D2A-B195-2C47F8C71E8A}" type="datetimeFigureOut">
              <a:rPr lang="en-US" smtClean="0"/>
              <a:pPr/>
              <a:t>1/15/2017</a:t>
            </a:fld>
            <a:endParaRPr lang="en-US" dirty="0"/>
          </a:p>
        </p:txBody>
      </p:sp>
      <p:sp>
        <p:nvSpPr>
          <p:cNvPr id="6" name="Footer Placeholder 2"/>
          <p:cNvSpPr>
            <a:spLocks noGrp="1"/>
          </p:cNvSpPr>
          <p:nvPr>
            <p:ph type="ftr" sz="quarter" idx="11"/>
          </p:nvPr>
        </p:nvSpPr>
        <p:spPr>
          <a:xfrm>
            <a:off x="7010401" y="612775"/>
            <a:ext cx="1767417" cy="457200"/>
          </a:xfrm>
          <a:prstGeom prst="rect">
            <a:avLst/>
          </a:prstGeom>
        </p:spPr>
        <p:txBody>
          <a:bodyPr/>
          <a:lstStyle>
            <a:lvl1pPr>
              <a:defRPr/>
            </a:lvl1pPr>
          </a:lstStyle>
          <a:p>
            <a:endParaRPr lang="en-US" dirty="0"/>
          </a:p>
        </p:txBody>
      </p:sp>
      <p:sp>
        <p:nvSpPr>
          <p:cNvPr id="7" name="Slide Number Placeholder 22"/>
          <p:cNvSpPr>
            <a:spLocks noGrp="1"/>
          </p:cNvSpPr>
          <p:nvPr>
            <p:ph type="sldNum" sz="quarter" idx="12"/>
          </p:nvPr>
        </p:nvSpPr>
        <p:spPr>
          <a:xfrm>
            <a:off x="10898717" y="1588"/>
            <a:ext cx="1016000" cy="366712"/>
          </a:xfrm>
          <a:prstGeom prst="rect">
            <a:avLst/>
          </a:prstGeom>
        </p:spPr>
        <p:txBody>
          <a:bodyPr/>
          <a:lstStyle>
            <a:lvl1pPr>
              <a:defRPr/>
            </a:lvl1pPr>
          </a:lstStyle>
          <a:p>
            <a:fld id="{85CADBEA-58C1-4AF6-BAA8-6C0509886058}" type="slidenum">
              <a:rPr lang="en-US" smtClean="0"/>
              <a:pPr/>
              <a:t>‹#›</a:t>
            </a:fld>
            <a:endParaRPr lang="en-US" dirty="0"/>
          </a:p>
        </p:txBody>
      </p:sp>
    </p:spTree>
    <p:extLst>
      <p:ext uri="{BB962C8B-B14F-4D97-AF65-F5344CB8AC3E}">
        <p14:creationId xmlns:p14="http://schemas.microsoft.com/office/powerpoint/2010/main" xmlns="" val="1499745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1143000"/>
            <a:ext cx="11176000" cy="1069848"/>
          </a:xfrm>
          <a:prstGeom prst="rect">
            <a:avLst/>
          </a:prstGeom>
        </p:spPr>
        <p:txBody>
          <a:bodyPr/>
          <a:lstStyle>
            <a:lvl1pPr>
              <a:defRPr sz="4000" b="0" i="0" cap="none" baseline="0"/>
            </a:lvl1pPr>
          </a:lstStyle>
          <a:p>
            <a:r>
              <a:rPr lang="en-US"/>
              <a:t>Click to edit Master title style</a:t>
            </a:r>
          </a:p>
        </p:txBody>
      </p:sp>
      <p:sp>
        <p:nvSpPr>
          <p:cNvPr id="3" name="Text Placeholder 2"/>
          <p:cNvSpPr>
            <a:spLocks noGrp="1"/>
          </p:cNvSpPr>
          <p:nvPr>
            <p:ph type="body" idx="1"/>
          </p:nvPr>
        </p:nvSpPr>
        <p:spPr>
          <a:xfrm>
            <a:off x="508000" y="2244970"/>
            <a:ext cx="5388864" cy="457200"/>
          </a:xfrm>
          <a:prstGeom prst="rect">
            <a:avLst/>
          </a:prstGeo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n-US"/>
              <a:t>Edit Master text styles</a:t>
            </a:r>
          </a:p>
        </p:txBody>
      </p:sp>
      <p:sp>
        <p:nvSpPr>
          <p:cNvPr id="4" name="Text Placeholder 3"/>
          <p:cNvSpPr>
            <a:spLocks noGrp="1"/>
          </p:cNvSpPr>
          <p:nvPr>
            <p:ph type="body" sz="half" idx="3"/>
          </p:nvPr>
        </p:nvSpPr>
        <p:spPr>
          <a:xfrm>
            <a:off x="6294968" y="2244970"/>
            <a:ext cx="5389033" cy="457200"/>
          </a:xfrm>
          <a:prstGeom prst="rect">
            <a:avLst/>
          </a:prstGeo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n-US"/>
              <a:t>Edit Master text styles</a:t>
            </a:r>
          </a:p>
        </p:txBody>
      </p:sp>
      <p:sp>
        <p:nvSpPr>
          <p:cNvPr id="5" name="Content Placeholder 4"/>
          <p:cNvSpPr>
            <a:spLocks noGrp="1"/>
          </p:cNvSpPr>
          <p:nvPr>
            <p:ph sz="quarter" idx="2"/>
          </p:nvPr>
        </p:nvSpPr>
        <p:spPr>
          <a:xfrm>
            <a:off x="508000" y="2708519"/>
            <a:ext cx="5388864" cy="3886200"/>
          </a:xfrm>
          <a:prstGeom prst="rect">
            <a:avLst/>
          </a:prstGeom>
        </p:spPr>
        <p:txBody>
          <a:bodyPr/>
          <a:lstStyle>
            <a:lvl1pPr>
              <a:defRPr sz="2000"/>
            </a:lvl1pPr>
            <a:lvl2pPr>
              <a:defRPr sz="2000"/>
            </a:lvl2pPr>
            <a:lvl3pPr>
              <a:defRPr sz="18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291073" y="2708519"/>
            <a:ext cx="5389033" cy="3886200"/>
          </a:xfrm>
          <a:prstGeom prst="rect">
            <a:avLst/>
          </a:prstGeom>
        </p:spPr>
        <p:txBody>
          <a:bodyPr/>
          <a:lstStyle>
            <a:lvl1pPr>
              <a:defRPr sz="2000"/>
            </a:lvl1pPr>
            <a:lvl2pPr>
              <a:defRPr sz="2000"/>
            </a:lvl2pPr>
            <a:lvl3pPr>
              <a:defRPr sz="18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25"/>
          <p:cNvSpPr>
            <a:spLocks noGrp="1"/>
          </p:cNvSpPr>
          <p:nvPr>
            <p:ph type="dt" sz="half" idx="10"/>
          </p:nvPr>
        </p:nvSpPr>
        <p:spPr>
          <a:xfrm>
            <a:off x="8782051" y="612775"/>
            <a:ext cx="1276349" cy="457200"/>
          </a:xfrm>
          <a:prstGeom prst="rect">
            <a:avLst/>
          </a:prstGeom>
        </p:spPr>
        <p:txBody>
          <a:bodyPr rtlCol="0"/>
          <a:lstStyle>
            <a:lvl1pPr>
              <a:defRPr/>
            </a:lvl1pPr>
          </a:lstStyle>
          <a:p>
            <a:fld id="{C622EE93-6487-4D2A-B195-2C47F8C71E8A}" type="datetimeFigureOut">
              <a:rPr lang="en-US" smtClean="0"/>
              <a:pPr/>
              <a:t>1/15/2017</a:t>
            </a:fld>
            <a:endParaRPr lang="en-US" dirty="0"/>
          </a:p>
        </p:txBody>
      </p:sp>
      <p:sp>
        <p:nvSpPr>
          <p:cNvPr id="8" name="Slide Number Placeholder 26"/>
          <p:cNvSpPr>
            <a:spLocks noGrp="1"/>
          </p:cNvSpPr>
          <p:nvPr>
            <p:ph type="sldNum" sz="quarter" idx="11"/>
          </p:nvPr>
        </p:nvSpPr>
        <p:spPr>
          <a:xfrm>
            <a:off x="10898717" y="1588"/>
            <a:ext cx="1016000" cy="366712"/>
          </a:xfrm>
          <a:prstGeom prst="rect">
            <a:avLst/>
          </a:prstGeom>
        </p:spPr>
        <p:txBody>
          <a:bodyPr/>
          <a:lstStyle>
            <a:lvl1pPr>
              <a:defRPr/>
            </a:lvl1pPr>
          </a:lstStyle>
          <a:p>
            <a:fld id="{85CADBEA-58C1-4AF6-BAA8-6C0509886058}" type="slidenum">
              <a:rPr lang="en-US" smtClean="0"/>
              <a:pPr/>
              <a:t>‹#›</a:t>
            </a:fld>
            <a:endParaRPr lang="en-US" dirty="0"/>
          </a:p>
        </p:txBody>
      </p:sp>
      <p:sp>
        <p:nvSpPr>
          <p:cNvPr id="9" name="Footer Placeholder 27"/>
          <p:cNvSpPr>
            <a:spLocks noGrp="1"/>
          </p:cNvSpPr>
          <p:nvPr>
            <p:ph type="ftr" sz="quarter" idx="12"/>
          </p:nvPr>
        </p:nvSpPr>
        <p:spPr>
          <a:xfrm>
            <a:off x="7010401" y="612775"/>
            <a:ext cx="1767417" cy="457200"/>
          </a:xfrm>
          <a:prstGeom prst="rect">
            <a:avLst/>
          </a:prstGeom>
        </p:spPr>
        <p:txBody>
          <a:bodyPr rtlCol="0"/>
          <a:lstStyle>
            <a:lvl1pPr>
              <a:defRPr/>
            </a:lvl1pPr>
          </a:lstStyle>
          <a:p>
            <a:endParaRPr lang="en-US" dirty="0"/>
          </a:p>
        </p:txBody>
      </p:sp>
    </p:spTree>
    <p:extLst>
      <p:ext uri="{BB962C8B-B14F-4D97-AF65-F5344CB8AC3E}">
        <p14:creationId xmlns:p14="http://schemas.microsoft.com/office/powerpoint/2010/main" xmlns="" val="153577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10972800" cy="1069848"/>
          </a:xfrm>
          <a:prstGeom prst="rect">
            <a:avLst/>
          </a:prstGeom>
        </p:spPr>
        <p:txBody>
          <a:bodyPr/>
          <a:lstStyle>
            <a:lvl1pPr>
              <a:defRPr sz="4000">
                <a:solidFill>
                  <a:schemeClr val="tx2"/>
                </a:solidFill>
              </a:defRPr>
            </a:lvl1pPr>
          </a:lstStyle>
          <a:p>
            <a:r>
              <a:rPr lang="en-US"/>
              <a:t>Click to edit Master title style</a:t>
            </a:r>
          </a:p>
        </p:txBody>
      </p:sp>
      <p:sp>
        <p:nvSpPr>
          <p:cNvPr id="3" name="Date Placeholder 2"/>
          <p:cNvSpPr>
            <a:spLocks noGrp="1"/>
          </p:cNvSpPr>
          <p:nvPr>
            <p:ph type="dt" sz="half" idx="10"/>
          </p:nvPr>
        </p:nvSpPr>
        <p:spPr>
          <a:xfrm>
            <a:off x="8777818" y="612775"/>
            <a:ext cx="1276349" cy="457200"/>
          </a:xfrm>
          <a:prstGeom prst="rect">
            <a:avLst/>
          </a:prstGeom>
        </p:spPr>
        <p:txBody>
          <a:bodyPr/>
          <a:lstStyle>
            <a:lvl1pPr>
              <a:defRPr/>
            </a:lvl1pPr>
          </a:lstStyle>
          <a:p>
            <a:fld id="{C622EE93-6487-4D2A-B195-2C47F8C71E8A}" type="datetimeFigureOut">
              <a:rPr lang="en-US" smtClean="0"/>
              <a:pPr/>
              <a:t>1/15/2017</a:t>
            </a:fld>
            <a:endParaRPr lang="en-US" dirty="0"/>
          </a:p>
        </p:txBody>
      </p:sp>
      <p:sp>
        <p:nvSpPr>
          <p:cNvPr id="4" name="Footer Placeholder 3"/>
          <p:cNvSpPr>
            <a:spLocks noGrp="1"/>
          </p:cNvSpPr>
          <p:nvPr>
            <p:ph type="ftr" sz="quarter" idx="11"/>
          </p:nvPr>
        </p:nvSpPr>
        <p:spPr>
          <a:xfrm>
            <a:off x="7010401" y="612775"/>
            <a:ext cx="1767417" cy="457200"/>
          </a:xfrm>
          <a:prstGeom prst="rect">
            <a:avLst/>
          </a:prstGeom>
        </p:spPr>
        <p:txBody>
          <a:bodyPr/>
          <a:lstStyle>
            <a:lvl1pPr>
              <a:defRPr/>
            </a:lvl1pPr>
          </a:lstStyle>
          <a:p>
            <a:endParaRPr lang="en-US" dirty="0"/>
          </a:p>
        </p:txBody>
      </p:sp>
      <p:sp>
        <p:nvSpPr>
          <p:cNvPr id="5" name="Slide Number Placeholder 4"/>
          <p:cNvSpPr>
            <a:spLocks noGrp="1"/>
          </p:cNvSpPr>
          <p:nvPr>
            <p:ph type="sldNum" sz="quarter" idx="12"/>
          </p:nvPr>
        </p:nvSpPr>
        <p:spPr>
          <a:xfrm>
            <a:off x="10898717" y="1588"/>
            <a:ext cx="1016000" cy="366712"/>
          </a:xfrm>
          <a:prstGeom prst="rect">
            <a:avLst/>
          </a:prstGeom>
        </p:spPr>
        <p:txBody>
          <a:bodyPr/>
          <a:lstStyle>
            <a:lvl1pPr>
              <a:defRPr/>
            </a:lvl1pPr>
          </a:lstStyle>
          <a:p>
            <a:fld id="{85CADBEA-58C1-4AF6-BAA8-6C0509886058}" type="slidenum">
              <a:rPr lang="en-US" smtClean="0"/>
              <a:pPr/>
              <a:t>‹#›</a:t>
            </a:fld>
            <a:endParaRPr lang="en-US" dirty="0"/>
          </a:p>
        </p:txBody>
      </p:sp>
    </p:spTree>
    <p:extLst>
      <p:ext uri="{BB962C8B-B14F-4D97-AF65-F5344CB8AC3E}">
        <p14:creationId xmlns:p14="http://schemas.microsoft.com/office/powerpoint/2010/main" xmlns="" val="2508956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a:xfrm>
            <a:off x="8782051" y="612775"/>
            <a:ext cx="1276349" cy="457200"/>
          </a:xfrm>
          <a:prstGeom prst="rect">
            <a:avLst/>
          </a:prstGeom>
        </p:spPr>
        <p:txBody>
          <a:bodyPr/>
          <a:lstStyle>
            <a:lvl1pPr>
              <a:defRPr/>
            </a:lvl1pPr>
          </a:lstStyle>
          <a:p>
            <a:fld id="{C622EE93-6487-4D2A-B195-2C47F8C71E8A}" type="datetimeFigureOut">
              <a:rPr lang="en-US" smtClean="0"/>
              <a:pPr/>
              <a:t>1/15/2017</a:t>
            </a:fld>
            <a:endParaRPr lang="en-US" dirty="0"/>
          </a:p>
        </p:txBody>
      </p:sp>
      <p:sp>
        <p:nvSpPr>
          <p:cNvPr id="3" name="Footer Placeholder 2"/>
          <p:cNvSpPr>
            <a:spLocks noGrp="1"/>
          </p:cNvSpPr>
          <p:nvPr>
            <p:ph type="ftr" sz="quarter" idx="11"/>
          </p:nvPr>
        </p:nvSpPr>
        <p:spPr>
          <a:xfrm>
            <a:off x="7010401" y="612775"/>
            <a:ext cx="1767417" cy="457200"/>
          </a:xfrm>
          <a:prstGeom prst="rect">
            <a:avLst/>
          </a:prstGeom>
        </p:spPr>
        <p:txBody>
          <a:bodyPr/>
          <a:lstStyle>
            <a:lvl1pPr>
              <a:defRPr/>
            </a:lvl1pPr>
          </a:lstStyle>
          <a:p>
            <a:endParaRPr lang="en-US" dirty="0"/>
          </a:p>
        </p:txBody>
      </p:sp>
      <p:sp>
        <p:nvSpPr>
          <p:cNvPr id="4" name="Slide Number Placeholder 22"/>
          <p:cNvSpPr>
            <a:spLocks noGrp="1"/>
          </p:cNvSpPr>
          <p:nvPr>
            <p:ph type="sldNum" sz="quarter" idx="12"/>
          </p:nvPr>
        </p:nvSpPr>
        <p:spPr>
          <a:xfrm>
            <a:off x="10898717" y="1588"/>
            <a:ext cx="1016000" cy="366712"/>
          </a:xfrm>
          <a:prstGeom prst="rect">
            <a:avLst/>
          </a:prstGeom>
        </p:spPr>
        <p:txBody>
          <a:bodyPr/>
          <a:lstStyle>
            <a:lvl1pPr>
              <a:defRPr/>
            </a:lvl1pPr>
          </a:lstStyle>
          <a:p>
            <a:fld id="{85CADBEA-58C1-4AF6-BAA8-6C0509886058}" type="slidenum">
              <a:rPr lang="en-US" smtClean="0"/>
              <a:pPr/>
              <a:t>‹#›</a:t>
            </a:fld>
            <a:endParaRPr lang="en-US" dirty="0"/>
          </a:p>
        </p:txBody>
      </p:sp>
    </p:spTree>
    <p:extLst>
      <p:ext uri="{BB962C8B-B14F-4D97-AF65-F5344CB8AC3E}">
        <p14:creationId xmlns:p14="http://schemas.microsoft.com/office/powerpoint/2010/main" xmlns="" val="2690291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5" y="1101970"/>
            <a:ext cx="4511040" cy="877824"/>
          </a:xfrm>
          <a:prstGeom prst="rect">
            <a:avLst/>
          </a:prstGeom>
        </p:spPr>
        <p:txBody>
          <a:bodyPr anchor="b"/>
          <a:lstStyle>
            <a:lvl1pPr algn="l">
              <a:buNone/>
              <a:defRPr sz="1800" b="1"/>
            </a:lvl1pPr>
          </a:lstStyle>
          <a:p>
            <a:r>
              <a:rPr lang="en-US"/>
              <a:t>Click to edit Master title style</a:t>
            </a:r>
          </a:p>
        </p:txBody>
      </p:sp>
      <p:sp>
        <p:nvSpPr>
          <p:cNvPr id="3" name="Text Placeholder 2"/>
          <p:cNvSpPr>
            <a:spLocks noGrp="1"/>
          </p:cNvSpPr>
          <p:nvPr>
            <p:ph type="body" idx="2"/>
          </p:nvPr>
        </p:nvSpPr>
        <p:spPr>
          <a:xfrm>
            <a:off x="7137995" y="2010727"/>
            <a:ext cx="4511040" cy="4617720"/>
          </a:xfrm>
          <a:prstGeom prst="rect">
            <a:avLst/>
          </a:prstGeom>
        </p:spPr>
        <p:txBody>
          <a:bodyPr/>
          <a:lstStyle>
            <a:lvl1pPr marL="9144" indent="0">
              <a:buNone/>
              <a:defRPr sz="1400"/>
            </a:lvl1pPr>
            <a:lvl2pPr>
              <a:buNone/>
              <a:defRPr sz="1200"/>
            </a:lvl2pPr>
            <a:lvl3pPr>
              <a:buNone/>
              <a:defRPr sz="1000"/>
            </a:lvl3pPr>
            <a:lvl4pPr>
              <a:buNone/>
              <a:defRPr sz="900"/>
            </a:lvl4pPr>
            <a:lvl5pPr>
              <a:buNone/>
              <a:defRPr sz="900"/>
            </a:lvl5pPr>
          </a:lstStyle>
          <a:p>
            <a:pPr lvl="0"/>
            <a:r>
              <a:rPr lang="en-US"/>
              <a:t>Edit Master text styles</a:t>
            </a:r>
          </a:p>
        </p:txBody>
      </p:sp>
      <p:sp>
        <p:nvSpPr>
          <p:cNvPr id="4" name="Content Placeholder 3"/>
          <p:cNvSpPr>
            <a:spLocks noGrp="1"/>
          </p:cNvSpPr>
          <p:nvPr>
            <p:ph sz="half" idx="1"/>
          </p:nvPr>
        </p:nvSpPr>
        <p:spPr>
          <a:xfrm>
            <a:off x="203200" y="776287"/>
            <a:ext cx="6803136" cy="5852160"/>
          </a:xfrm>
          <a:prstGeom prst="rect">
            <a:avLst/>
          </a:prstGeom>
        </p:spPr>
        <p:txBody>
          <a:bodyPr/>
          <a:lstStyle>
            <a:lvl1pPr>
              <a:defRPr sz="3200"/>
            </a:lvl1pPr>
            <a:lvl2pPr>
              <a:defRPr sz="2800"/>
            </a:lvl2pPr>
            <a:lvl3pPr>
              <a:defRPr sz="24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a:xfrm>
            <a:off x="8782051" y="612775"/>
            <a:ext cx="1276349" cy="457200"/>
          </a:xfrm>
          <a:prstGeom prst="rect">
            <a:avLst/>
          </a:prstGeom>
        </p:spPr>
        <p:txBody>
          <a:bodyPr/>
          <a:lstStyle>
            <a:lvl1pPr>
              <a:defRPr/>
            </a:lvl1pPr>
          </a:lstStyle>
          <a:p>
            <a:fld id="{C622EE93-6487-4D2A-B195-2C47F8C71E8A}" type="datetimeFigureOut">
              <a:rPr lang="en-US" smtClean="0"/>
              <a:pPr/>
              <a:t>1/15/2017</a:t>
            </a:fld>
            <a:endParaRPr lang="en-US" dirty="0"/>
          </a:p>
        </p:txBody>
      </p:sp>
      <p:sp>
        <p:nvSpPr>
          <p:cNvPr id="6" name="Footer Placeholder 2"/>
          <p:cNvSpPr>
            <a:spLocks noGrp="1"/>
          </p:cNvSpPr>
          <p:nvPr>
            <p:ph type="ftr" sz="quarter" idx="11"/>
          </p:nvPr>
        </p:nvSpPr>
        <p:spPr>
          <a:xfrm>
            <a:off x="7010401" y="612775"/>
            <a:ext cx="1767417" cy="457200"/>
          </a:xfrm>
          <a:prstGeom prst="rect">
            <a:avLst/>
          </a:prstGeom>
        </p:spPr>
        <p:txBody>
          <a:bodyPr/>
          <a:lstStyle>
            <a:lvl1pPr>
              <a:defRPr/>
            </a:lvl1pPr>
          </a:lstStyle>
          <a:p>
            <a:endParaRPr lang="en-US" dirty="0"/>
          </a:p>
        </p:txBody>
      </p:sp>
      <p:sp>
        <p:nvSpPr>
          <p:cNvPr id="7" name="Slide Number Placeholder 22"/>
          <p:cNvSpPr>
            <a:spLocks noGrp="1"/>
          </p:cNvSpPr>
          <p:nvPr>
            <p:ph type="sldNum" sz="quarter" idx="12"/>
          </p:nvPr>
        </p:nvSpPr>
        <p:spPr>
          <a:xfrm>
            <a:off x="10898717" y="1588"/>
            <a:ext cx="1016000" cy="366712"/>
          </a:xfrm>
          <a:prstGeom prst="rect">
            <a:avLst/>
          </a:prstGeom>
        </p:spPr>
        <p:txBody>
          <a:bodyPr/>
          <a:lstStyle>
            <a:lvl1pPr>
              <a:defRPr/>
            </a:lvl1pPr>
          </a:lstStyle>
          <a:p>
            <a:fld id="{85CADBEA-58C1-4AF6-BAA8-6C0509886058}" type="slidenum">
              <a:rPr lang="en-US" smtClean="0"/>
              <a:pPr/>
              <a:t>‹#›</a:t>
            </a:fld>
            <a:endParaRPr lang="en-US" dirty="0"/>
          </a:p>
        </p:txBody>
      </p:sp>
    </p:spTree>
    <p:extLst>
      <p:ext uri="{BB962C8B-B14F-4D97-AF65-F5344CB8AC3E}">
        <p14:creationId xmlns:p14="http://schemas.microsoft.com/office/powerpoint/2010/main" xmlns="" val="2029254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3" y="1109161"/>
            <a:ext cx="782404" cy="4681637"/>
          </a:xfrm>
          <a:prstGeom prst="rect">
            <a:avLst/>
          </a:prstGeom>
        </p:spPr>
        <p:txBody>
          <a:bodyPr vert="vert270" lIns="45720" tIns="0" rIns="45720" anchor="t"/>
          <a:lstStyle>
            <a:lvl1pPr algn="ctr">
              <a:buNone/>
              <a:defRPr sz="2000" b="1"/>
            </a:lvl1pPr>
          </a:lstStyle>
          <a:p>
            <a:r>
              <a:rPr lang="en-US"/>
              <a:t>Click to edit Master title style</a:t>
            </a:r>
          </a:p>
        </p:txBody>
      </p:sp>
      <p:sp>
        <p:nvSpPr>
          <p:cNvPr id="3" name="Picture Placeholder 2"/>
          <p:cNvSpPr>
            <a:spLocks noGrp="1"/>
          </p:cNvSpPr>
          <p:nvPr>
            <p:ph type="pic" idx="1"/>
          </p:nvPr>
        </p:nvSpPr>
        <p:spPr>
          <a:xfrm>
            <a:off x="538228" y="1143000"/>
            <a:ext cx="6096000" cy="4572000"/>
          </a:xfrm>
          <a:prstGeom prst="rect">
            <a:avLst/>
          </a:prstGeo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normAutofit/>
          </a:bodyPr>
          <a:lstStyle>
            <a:lvl1pPr marL="0"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117924" y="3274309"/>
            <a:ext cx="3454400" cy="2516489"/>
          </a:xfrm>
          <a:prstGeom prst="rect">
            <a:avLst/>
          </a:prstGeom>
        </p:spPr>
        <p:txBody>
          <a:bodyPr lIns="0" tIns="0" rIns="45720"/>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5" name="Date Placeholder 13"/>
          <p:cNvSpPr>
            <a:spLocks noGrp="1"/>
          </p:cNvSpPr>
          <p:nvPr>
            <p:ph type="dt" sz="half" idx="10"/>
          </p:nvPr>
        </p:nvSpPr>
        <p:spPr>
          <a:xfrm>
            <a:off x="8782051" y="612775"/>
            <a:ext cx="1276349" cy="457200"/>
          </a:xfrm>
          <a:prstGeom prst="rect">
            <a:avLst/>
          </a:prstGeom>
        </p:spPr>
        <p:txBody>
          <a:bodyPr/>
          <a:lstStyle>
            <a:lvl1pPr>
              <a:defRPr/>
            </a:lvl1pPr>
          </a:lstStyle>
          <a:p>
            <a:fld id="{C622EE93-6487-4D2A-B195-2C47F8C71E8A}" type="datetimeFigureOut">
              <a:rPr lang="en-US" smtClean="0"/>
              <a:pPr/>
              <a:t>1/15/2017</a:t>
            </a:fld>
            <a:endParaRPr lang="en-US" dirty="0"/>
          </a:p>
        </p:txBody>
      </p:sp>
      <p:sp>
        <p:nvSpPr>
          <p:cNvPr id="6" name="Footer Placeholder 2"/>
          <p:cNvSpPr>
            <a:spLocks noGrp="1"/>
          </p:cNvSpPr>
          <p:nvPr>
            <p:ph type="ftr" sz="quarter" idx="11"/>
          </p:nvPr>
        </p:nvSpPr>
        <p:spPr>
          <a:xfrm>
            <a:off x="7010401" y="612775"/>
            <a:ext cx="1767417" cy="457200"/>
          </a:xfrm>
          <a:prstGeom prst="rect">
            <a:avLst/>
          </a:prstGeom>
        </p:spPr>
        <p:txBody>
          <a:bodyPr/>
          <a:lstStyle>
            <a:lvl1pPr>
              <a:defRPr/>
            </a:lvl1pPr>
          </a:lstStyle>
          <a:p>
            <a:endParaRPr lang="en-US" dirty="0"/>
          </a:p>
        </p:txBody>
      </p:sp>
      <p:sp>
        <p:nvSpPr>
          <p:cNvPr id="7" name="Slide Number Placeholder 22"/>
          <p:cNvSpPr>
            <a:spLocks noGrp="1"/>
          </p:cNvSpPr>
          <p:nvPr>
            <p:ph type="sldNum" sz="quarter" idx="12"/>
          </p:nvPr>
        </p:nvSpPr>
        <p:spPr>
          <a:xfrm>
            <a:off x="10898717" y="1588"/>
            <a:ext cx="1016000" cy="366712"/>
          </a:xfrm>
          <a:prstGeom prst="rect">
            <a:avLst/>
          </a:prstGeom>
        </p:spPr>
        <p:txBody>
          <a:bodyPr/>
          <a:lstStyle>
            <a:lvl1pPr>
              <a:defRPr/>
            </a:lvl1pPr>
          </a:lstStyle>
          <a:p>
            <a:fld id="{85CADBEA-58C1-4AF6-BAA8-6C0509886058}" type="slidenum">
              <a:rPr lang="en-US" smtClean="0"/>
              <a:pPr/>
              <a:t>‹#›</a:t>
            </a:fld>
            <a:endParaRPr lang="en-US" dirty="0"/>
          </a:p>
        </p:txBody>
      </p:sp>
    </p:spTree>
    <p:extLst>
      <p:ext uri="{BB962C8B-B14F-4D97-AF65-F5344CB8AC3E}">
        <p14:creationId xmlns:p14="http://schemas.microsoft.com/office/powerpoint/2010/main" xmlns="" val="203259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10972800" cy="10668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2249488"/>
            <a:ext cx="10972800" cy="4324350"/>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a:xfrm>
            <a:off x="8782051" y="612775"/>
            <a:ext cx="1276349" cy="457200"/>
          </a:xfrm>
          <a:prstGeom prst="rect">
            <a:avLst/>
          </a:prstGeom>
        </p:spPr>
        <p:txBody>
          <a:bodyPr/>
          <a:lstStyle>
            <a:lvl1pPr>
              <a:defRPr/>
            </a:lvl1pPr>
          </a:lstStyle>
          <a:p>
            <a:fld id="{C622EE93-6487-4D2A-B195-2C47F8C71E8A}" type="datetimeFigureOut">
              <a:rPr lang="en-US" smtClean="0"/>
              <a:pPr/>
              <a:t>1/15/2017</a:t>
            </a:fld>
            <a:endParaRPr lang="en-US" dirty="0"/>
          </a:p>
        </p:txBody>
      </p:sp>
      <p:sp>
        <p:nvSpPr>
          <p:cNvPr id="5" name="Footer Placeholder 2"/>
          <p:cNvSpPr>
            <a:spLocks noGrp="1"/>
          </p:cNvSpPr>
          <p:nvPr>
            <p:ph type="ftr" sz="quarter" idx="11"/>
          </p:nvPr>
        </p:nvSpPr>
        <p:spPr>
          <a:xfrm>
            <a:off x="7010401" y="612775"/>
            <a:ext cx="1767417" cy="457200"/>
          </a:xfrm>
          <a:prstGeom prst="rect">
            <a:avLst/>
          </a:prstGeom>
        </p:spPr>
        <p:txBody>
          <a:bodyPr/>
          <a:lstStyle>
            <a:lvl1pPr>
              <a:defRPr/>
            </a:lvl1pPr>
          </a:lstStyle>
          <a:p>
            <a:endParaRPr lang="en-US" dirty="0"/>
          </a:p>
        </p:txBody>
      </p:sp>
      <p:sp>
        <p:nvSpPr>
          <p:cNvPr id="6" name="Slide Number Placeholder 22"/>
          <p:cNvSpPr>
            <a:spLocks noGrp="1"/>
          </p:cNvSpPr>
          <p:nvPr>
            <p:ph type="sldNum" sz="quarter" idx="12"/>
          </p:nvPr>
        </p:nvSpPr>
        <p:spPr>
          <a:xfrm>
            <a:off x="10898717" y="1588"/>
            <a:ext cx="1016000" cy="366712"/>
          </a:xfrm>
          <a:prstGeom prst="rect">
            <a:avLst/>
          </a:prstGeom>
        </p:spPr>
        <p:txBody>
          <a:bodyPr/>
          <a:lstStyle>
            <a:lvl1pPr>
              <a:defRPr/>
            </a:lvl1pPr>
          </a:lstStyle>
          <a:p>
            <a:fld id="{85CADBEA-58C1-4AF6-BAA8-6C0509886058}" type="slidenum">
              <a:rPr lang="en-US" smtClean="0"/>
              <a:pPr/>
              <a:t>‹#›</a:t>
            </a:fld>
            <a:endParaRPr lang="en-US" dirty="0"/>
          </a:p>
        </p:txBody>
      </p:sp>
    </p:spTree>
    <p:extLst>
      <p:ext uri="{BB962C8B-B14F-4D97-AF65-F5344CB8AC3E}">
        <p14:creationId xmlns:p14="http://schemas.microsoft.com/office/powerpoint/2010/main" xmlns="" val="737592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143000"/>
            <a:ext cx="2540000" cy="54864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143000"/>
            <a:ext cx="8331200" cy="5486400"/>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a:xfrm>
            <a:off x="8782051" y="612775"/>
            <a:ext cx="1276349" cy="457200"/>
          </a:xfrm>
          <a:prstGeom prst="rect">
            <a:avLst/>
          </a:prstGeom>
        </p:spPr>
        <p:txBody>
          <a:bodyPr/>
          <a:lstStyle>
            <a:lvl1pPr>
              <a:defRPr/>
            </a:lvl1pPr>
          </a:lstStyle>
          <a:p>
            <a:fld id="{C622EE93-6487-4D2A-B195-2C47F8C71E8A}" type="datetimeFigureOut">
              <a:rPr lang="en-US" smtClean="0"/>
              <a:pPr/>
              <a:t>1/15/2017</a:t>
            </a:fld>
            <a:endParaRPr lang="en-US" dirty="0"/>
          </a:p>
        </p:txBody>
      </p:sp>
      <p:sp>
        <p:nvSpPr>
          <p:cNvPr id="5" name="Footer Placeholder 2"/>
          <p:cNvSpPr>
            <a:spLocks noGrp="1"/>
          </p:cNvSpPr>
          <p:nvPr>
            <p:ph type="ftr" sz="quarter" idx="11"/>
          </p:nvPr>
        </p:nvSpPr>
        <p:spPr>
          <a:xfrm>
            <a:off x="7010401" y="612775"/>
            <a:ext cx="1767417" cy="457200"/>
          </a:xfrm>
          <a:prstGeom prst="rect">
            <a:avLst/>
          </a:prstGeom>
        </p:spPr>
        <p:txBody>
          <a:bodyPr/>
          <a:lstStyle>
            <a:lvl1pPr>
              <a:defRPr/>
            </a:lvl1pPr>
          </a:lstStyle>
          <a:p>
            <a:endParaRPr lang="en-US" dirty="0"/>
          </a:p>
        </p:txBody>
      </p:sp>
      <p:sp>
        <p:nvSpPr>
          <p:cNvPr id="6" name="Slide Number Placeholder 22"/>
          <p:cNvSpPr>
            <a:spLocks noGrp="1"/>
          </p:cNvSpPr>
          <p:nvPr>
            <p:ph type="sldNum" sz="quarter" idx="12"/>
          </p:nvPr>
        </p:nvSpPr>
        <p:spPr>
          <a:xfrm>
            <a:off x="10898717" y="1588"/>
            <a:ext cx="1016000" cy="366712"/>
          </a:xfrm>
          <a:prstGeom prst="rect">
            <a:avLst/>
          </a:prstGeom>
        </p:spPr>
        <p:txBody>
          <a:bodyPr/>
          <a:lstStyle>
            <a:lvl1pPr>
              <a:defRPr/>
            </a:lvl1pPr>
          </a:lstStyle>
          <a:p>
            <a:fld id="{85CADBEA-58C1-4AF6-BAA8-6C0509886058}" type="slidenum">
              <a:rPr lang="en-US" smtClean="0"/>
              <a:pPr/>
              <a:t>‹#›</a:t>
            </a:fld>
            <a:endParaRPr lang="en-US" dirty="0"/>
          </a:p>
        </p:txBody>
      </p:sp>
    </p:spTree>
    <p:extLst>
      <p:ext uri="{BB962C8B-B14F-4D97-AF65-F5344CB8AC3E}">
        <p14:creationId xmlns:p14="http://schemas.microsoft.com/office/powerpoint/2010/main" xmlns="" val="39364098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85885BE-70E4-3A47-9C26-799D9EC67665}" type="datetimeFigureOut">
              <a:rPr lang="en-US" smtClean="0"/>
              <a:pPr/>
              <a:t>1/15/2017</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B493739-AB3C-AD4C-83FE-4FCA0EF1125D}" type="slidenum">
              <a:rPr lang="en-US" smtClean="0"/>
              <a:pPr/>
              <a:t>‹#›</a:t>
            </a:fld>
            <a:endParaRPr lang="en-US" dirty="0"/>
          </a:p>
        </p:txBody>
      </p:sp>
    </p:spTree>
    <p:extLst>
      <p:ext uri="{BB962C8B-B14F-4D97-AF65-F5344CB8AC3E}">
        <p14:creationId xmlns:p14="http://schemas.microsoft.com/office/powerpoint/2010/main" xmlns="" val="15752042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85885BE-70E4-3A47-9C26-799D9EC67665}" type="datetimeFigureOut">
              <a:rPr lang="en-US" smtClean="0"/>
              <a:pPr/>
              <a:t>1/15/2017</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B493739-AB3C-AD4C-83FE-4FCA0EF1125D}" type="slidenum">
              <a:rPr lang="en-US" smtClean="0"/>
              <a:pPr/>
              <a:t>‹#›</a:t>
            </a:fld>
            <a:endParaRPr lang="en-US" dirty="0"/>
          </a:p>
        </p:txBody>
      </p:sp>
    </p:spTree>
    <p:extLst>
      <p:ext uri="{BB962C8B-B14F-4D97-AF65-F5344CB8AC3E}">
        <p14:creationId xmlns:p14="http://schemas.microsoft.com/office/powerpoint/2010/main" xmlns="" val="17812405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85885BE-70E4-3A47-9C26-799D9EC67665}" type="datetimeFigureOut">
              <a:rPr lang="en-US" smtClean="0"/>
              <a:pPr/>
              <a:t>1/15/2017</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B493739-AB3C-AD4C-83FE-4FCA0EF1125D}" type="slidenum">
              <a:rPr lang="en-US" smtClean="0"/>
              <a:pPr/>
              <a:t>‹#›</a:t>
            </a:fld>
            <a:endParaRPr lang="en-US" dirty="0"/>
          </a:p>
        </p:txBody>
      </p:sp>
    </p:spTree>
    <p:extLst>
      <p:ext uri="{BB962C8B-B14F-4D97-AF65-F5344CB8AC3E}">
        <p14:creationId xmlns:p14="http://schemas.microsoft.com/office/powerpoint/2010/main" xmlns="" val="35750196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185885BE-70E4-3A47-9C26-799D9EC67665}" type="datetimeFigureOut">
              <a:rPr lang="en-US" smtClean="0"/>
              <a:pPr/>
              <a:t>1/15/2017</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1B493739-AB3C-AD4C-83FE-4FCA0EF1125D}" type="slidenum">
              <a:rPr lang="en-US" smtClean="0"/>
              <a:pPr/>
              <a:t>‹#›</a:t>
            </a:fld>
            <a:endParaRPr lang="en-US" dirty="0"/>
          </a:p>
        </p:txBody>
      </p:sp>
    </p:spTree>
    <p:extLst>
      <p:ext uri="{BB962C8B-B14F-4D97-AF65-F5344CB8AC3E}">
        <p14:creationId xmlns:p14="http://schemas.microsoft.com/office/powerpoint/2010/main" xmlns="" val="4602718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185885BE-70E4-3A47-9C26-799D9EC67665}" type="datetimeFigureOut">
              <a:rPr lang="en-US" smtClean="0"/>
              <a:pPr/>
              <a:t>1/15/2017</a:t>
            </a:fld>
            <a:endParaRPr lang="en-US" dirty="0"/>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1B493739-AB3C-AD4C-83FE-4FCA0EF1125D}" type="slidenum">
              <a:rPr lang="en-US" smtClean="0"/>
              <a:pPr/>
              <a:t>‹#›</a:t>
            </a:fld>
            <a:endParaRPr lang="en-US" dirty="0"/>
          </a:p>
        </p:txBody>
      </p:sp>
    </p:spTree>
    <p:extLst>
      <p:ext uri="{BB962C8B-B14F-4D97-AF65-F5344CB8AC3E}">
        <p14:creationId xmlns:p14="http://schemas.microsoft.com/office/powerpoint/2010/main" xmlns="" val="12237928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185885BE-70E4-3A47-9C26-799D9EC67665}" type="datetimeFigureOut">
              <a:rPr lang="en-US" smtClean="0"/>
              <a:pPr/>
              <a:t>1/15/2017</a:t>
            </a:fld>
            <a:endParaRPr lang="en-US" dirty="0"/>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1B493739-AB3C-AD4C-83FE-4FCA0EF1125D}" type="slidenum">
              <a:rPr lang="en-US" smtClean="0"/>
              <a:pPr/>
              <a:t>‹#›</a:t>
            </a:fld>
            <a:endParaRPr lang="en-US" dirty="0"/>
          </a:p>
        </p:txBody>
      </p:sp>
    </p:spTree>
    <p:extLst>
      <p:ext uri="{BB962C8B-B14F-4D97-AF65-F5344CB8AC3E}">
        <p14:creationId xmlns:p14="http://schemas.microsoft.com/office/powerpoint/2010/main" xmlns="" val="4365978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185885BE-70E4-3A47-9C26-799D9EC67665}" type="datetimeFigureOut">
              <a:rPr lang="en-US" smtClean="0"/>
              <a:pPr/>
              <a:t>1/15/2017</a:t>
            </a:fld>
            <a:endParaRPr lang="en-US" dirty="0"/>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1B493739-AB3C-AD4C-83FE-4FCA0EF1125D}" type="slidenum">
              <a:rPr lang="en-US" smtClean="0"/>
              <a:pPr/>
              <a:t>‹#›</a:t>
            </a:fld>
            <a:endParaRPr lang="en-US" dirty="0"/>
          </a:p>
        </p:txBody>
      </p:sp>
    </p:spTree>
    <p:extLst>
      <p:ext uri="{BB962C8B-B14F-4D97-AF65-F5344CB8AC3E}">
        <p14:creationId xmlns:p14="http://schemas.microsoft.com/office/powerpoint/2010/main" xmlns="" val="34774682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185885BE-70E4-3A47-9C26-799D9EC67665}" type="datetimeFigureOut">
              <a:rPr lang="en-US" smtClean="0"/>
              <a:pPr/>
              <a:t>1/15/2017</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1B493739-AB3C-AD4C-83FE-4FCA0EF1125D}" type="slidenum">
              <a:rPr lang="en-US" smtClean="0"/>
              <a:pPr/>
              <a:t>‹#›</a:t>
            </a:fld>
            <a:endParaRPr lang="en-US" dirty="0"/>
          </a:p>
        </p:txBody>
      </p:sp>
    </p:spTree>
    <p:extLst>
      <p:ext uri="{BB962C8B-B14F-4D97-AF65-F5344CB8AC3E}">
        <p14:creationId xmlns:p14="http://schemas.microsoft.com/office/powerpoint/2010/main" xmlns="" val="3964582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185885BE-70E4-3A47-9C26-799D9EC67665}" type="datetimeFigureOut">
              <a:rPr lang="en-US" smtClean="0"/>
              <a:pPr/>
              <a:t>1/15/2017</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1B493739-AB3C-AD4C-83FE-4FCA0EF1125D}" type="slidenum">
              <a:rPr lang="en-US" smtClean="0"/>
              <a:pPr/>
              <a:t>‹#›</a:t>
            </a:fld>
            <a:endParaRPr lang="en-US" dirty="0"/>
          </a:p>
        </p:txBody>
      </p:sp>
    </p:spTree>
    <p:extLst>
      <p:ext uri="{BB962C8B-B14F-4D97-AF65-F5344CB8AC3E}">
        <p14:creationId xmlns:p14="http://schemas.microsoft.com/office/powerpoint/2010/main" xmlns="" val="17334233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85885BE-70E4-3A47-9C26-799D9EC67665}" type="datetimeFigureOut">
              <a:rPr lang="en-US" smtClean="0"/>
              <a:pPr/>
              <a:t>1/15/2017</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B493739-AB3C-AD4C-83FE-4FCA0EF1125D}" type="slidenum">
              <a:rPr lang="en-US" smtClean="0"/>
              <a:pPr/>
              <a:t>‹#›</a:t>
            </a:fld>
            <a:endParaRPr lang="en-US" dirty="0"/>
          </a:p>
        </p:txBody>
      </p:sp>
    </p:spTree>
    <p:extLst>
      <p:ext uri="{BB962C8B-B14F-4D97-AF65-F5344CB8AC3E}">
        <p14:creationId xmlns:p14="http://schemas.microsoft.com/office/powerpoint/2010/main" xmlns="" val="460062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85885BE-70E4-3A47-9C26-799D9EC67665}" type="datetimeFigureOut">
              <a:rPr lang="en-US" smtClean="0"/>
              <a:pPr/>
              <a:t>1/15/2017</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B493739-AB3C-AD4C-83FE-4FCA0EF1125D}" type="slidenum">
              <a:rPr lang="en-US" smtClean="0"/>
              <a:pPr/>
              <a:t>‹#›</a:t>
            </a:fld>
            <a:endParaRPr lang="en-US" dirty="0"/>
          </a:p>
        </p:txBody>
      </p:sp>
    </p:spTree>
    <p:extLst>
      <p:ext uri="{BB962C8B-B14F-4D97-AF65-F5344CB8AC3E}">
        <p14:creationId xmlns:p14="http://schemas.microsoft.com/office/powerpoint/2010/main" xmlns="" val="928626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5.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1" descr="Cover-final-final.jpg"/>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5" name="Footer Placeholder 14"/>
          <p:cNvSpPr txBox="1">
            <a:spLocks/>
          </p:cNvSpPr>
          <p:nvPr/>
        </p:nvSpPr>
        <p:spPr bwMode="auto">
          <a:xfrm>
            <a:off x="406400" y="6361476"/>
            <a:ext cx="7518400" cy="152400"/>
          </a:xfrm>
          <a:prstGeom prst="rect">
            <a:avLst/>
          </a:prstGeom>
          <a:noFill/>
          <a:ln w="9525">
            <a:noFill/>
            <a:miter lim="800000"/>
            <a:headEnd/>
            <a:tailEnd/>
          </a:ln>
        </p:spPr>
        <p:txBody>
          <a:bodyPr tIns="0" bIns="0"/>
          <a:lstStyle/>
          <a:p>
            <a:pPr eaLnBrk="1" hangingPunct="1"/>
            <a:r>
              <a:rPr lang="en-US" altLang="en-US" sz="1200" b="0" dirty="0">
                <a:solidFill>
                  <a:schemeClr val="tx1"/>
                </a:solidFill>
                <a:latin typeface="Avenir Light"/>
                <a:cs typeface="Avenir Light"/>
              </a:rPr>
              <a:t>Advisory </a:t>
            </a:r>
            <a:r>
              <a:rPr lang="en-US" altLang="en-US" sz="1200" b="0" baseline="0" dirty="0">
                <a:solidFill>
                  <a:schemeClr val="tx1"/>
                </a:solidFill>
                <a:latin typeface="Avenir Light"/>
                <a:cs typeface="Avenir Light"/>
              </a:rPr>
              <a:t> Services </a:t>
            </a:r>
          </a:p>
          <a:p>
            <a:pPr eaLnBrk="1" hangingPunct="1"/>
            <a:r>
              <a:rPr lang="en-US" altLang="en-US" sz="1200" b="0" dirty="0">
                <a:solidFill>
                  <a:schemeClr val="tx1"/>
                </a:solidFill>
                <a:latin typeface="Avenir Light"/>
                <a:cs typeface="Avenir Light"/>
              </a:rPr>
              <a:t>©2016 Intellect Resources Management     </a:t>
            </a:r>
            <a:r>
              <a:rPr lang="en-US" altLang="en-US" sz="1200" b="1" dirty="0">
                <a:solidFill>
                  <a:schemeClr val="tx1"/>
                </a:solidFill>
                <a:latin typeface="Avenir Light"/>
                <a:cs typeface="Avenir Light"/>
              </a:rPr>
              <a:t>							</a:t>
            </a:r>
          </a:p>
        </p:txBody>
      </p:sp>
    </p:spTree>
    <p:extLst>
      <p:ext uri="{BB962C8B-B14F-4D97-AF65-F5344CB8AC3E}">
        <p14:creationId xmlns:p14="http://schemas.microsoft.com/office/powerpoint/2010/main" xmlns="" val="270555406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fontAlgn="base" hangingPunct="1">
        <a:spcBef>
          <a:spcPct val="0"/>
        </a:spcBef>
        <a:spcAft>
          <a:spcPct val="0"/>
        </a:spcAft>
        <a:defRPr sz="4000" kern="12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Trebuchet MS" pitchFamily="34" charset="0"/>
        </a:defRPr>
      </a:lvl2pPr>
      <a:lvl3pPr algn="l" rtl="0" eaLnBrk="1" fontAlgn="base" hangingPunct="1">
        <a:spcBef>
          <a:spcPct val="0"/>
        </a:spcBef>
        <a:spcAft>
          <a:spcPct val="0"/>
        </a:spcAft>
        <a:defRPr sz="4000">
          <a:solidFill>
            <a:schemeClr val="tx2"/>
          </a:solidFill>
          <a:latin typeface="Trebuchet MS" pitchFamily="34" charset="0"/>
        </a:defRPr>
      </a:lvl3pPr>
      <a:lvl4pPr algn="l" rtl="0" eaLnBrk="1" fontAlgn="base" hangingPunct="1">
        <a:spcBef>
          <a:spcPct val="0"/>
        </a:spcBef>
        <a:spcAft>
          <a:spcPct val="0"/>
        </a:spcAft>
        <a:defRPr sz="4000">
          <a:solidFill>
            <a:schemeClr val="tx2"/>
          </a:solidFill>
          <a:latin typeface="Trebuchet MS" pitchFamily="34" charset="0"/>
        </a:defRPr>
      </a:lvl4pPr>
      <a:lvl5pPr algn="l" rtl="0" eaLnBrk="1" fontAlgn="base" hangingPunct="1">
        <a:spcBef>
          <a:spcPct val="0"/>
        </a:spcBef>
        <a:spcAft>
          <a:spcPct val="0"/>
        </a:spcAft>
        <a:defRPr sz="4000">
          <a:solidFill>
            <a:schemeClr val="tx2"/>
          </a:solidFill>
          <a:latin typeface="Trebuchet MS" pitchFamily="34" charset="0"/>
        </a:defRPr>
      </a:lvl5pPr>
      <a:lvl6pPr marL="457200" algn="l" rtl="0" eaLnBrk="1" fontAlgn="base" hangingPunct="1">
        <a:spcBef>
          <a:spcPct val="0"/>
        </a:spcBef>
        <a:spcAft>
          <a:spcPct val="0"/>
        </a:spcAft>
        <a:defRPr sz="4000">
          <a:solidFill>
            <a:schemeClr val="tx2"/>
          </a:solidFill>
          <a:latin typeface="Trebuchet MS" pitchFamily="34" charset="0"/>
        </a:defRPr>
      </a:lvl6pPr>
      <a:lvl7pPr marL="914400" algn="l" rtl="0" eaLnBrk="1" fontAlgn="base" hangingPunct="1">
        <a:spcBef>
          <a:spcPct val="0"/>
        </a:spcBef>
        <a:spcAft>
          <a:spcPct val="0"/>
        </a:spcAft>
        <a:defRPr sz="4000">
          <a:solidFill>
            <a:schemeClr val="tx2"/>
          </a:solidFill>
          <a:latin typeface="Trebuchet MS" pitchFamily="34" charset="0"/>
        </a:defRPr>
      </a:lvl7pPr>
      <a:lvl8pPr marL="1371600" algn="l" rtl="0" eaLnBrk="1" fontAlgn="base" hangingPunct="1">
        <a:spcBef>
          <a:spcPct val="0"/>
        </a:spcBef>
        <a:spcAft>
          <a:spcPct val="0"/>
        </a:spcAft>
        <a:defRPr sz="4000">
          <a:solidFill>
            <a:schemeClr val="tx2"/>
          </a:solidFill>
          <a:latin typeface="Trebuchet MS" pitchFamily="34" charset="0"/>
        </a:defRPr>
      </a:lvl8pPr>
      <a:lvl9pPr marL="1828800" algn="l" rtl="0" eaLnBrk="1" fontAlgn="base" hangingPunct="1">
        <a:spcBef>
          <a:spcPct val="0"/>
        </a:spcBef>
        <a:spcAft>
          <a:spcPct val="0"/>
        </a:spcAft>
        <a:defRPr sz="4000">
          <a:solidFill>
            <a:schemeClr val="tx2"/>
          </a:solidFill>
          <a:latin typeface="Trebuchet MS" pitchFamily="34" charset="0"/>
        </a:defRPr>
      </a:lvl9pPr>
    </p:titleStyle>
    <p:bodyStyle>
      <a:lvl1pPr marL="365125" indent="-255588" algn="l" rtl="0" eaLnBrk="1" fontAlgn="base" hangingPunct="1">
        <a:spcBef>
          <a:spcPts val="300"/>
        </a:spcBef>
        <a:spcAft>
          <a:spcPct val="0"/>
        </a:spcAft>
        <a:buClr>
          <a:srgbClr val="A04DA3"/>
        </a:buClr>
        <a:buFont typeface="Georgia" pitchFamily="18" charset="0"/>
        <a:buChar char="•"/>
        <a:defRPr sz="2800" kern="1200">
          <a:solidFill>
            <a:schemeClr val="tx1"/>
          </a:solidFill>
          <a:latin typeface="+mn-lt"/>
          <a:ea typeface="+mn-ea"/>
          <a:cs typeface="+mn-cs"/>
        </a:defRPr>
      </a:lvl1pPr>
      <a:lvl2pPr marL="657225" indent="-246063" algn="l" rtl="0" eaLnBrk="1" fontAlgn="base" hangingPunct="1">
        <a:spcBef>
          <a:spcPts val="300"/>
        </a:spcBef>
        <a:spcAft>
          <a:spcPct val="0"/>
        </a:spcAft>
        <a:buClr>
          <a:schemeClr val="accent2"/>
        </a:buClr>
        <a:buFont typeface="Georgia" pitchFamily="18" charset="0"/>
        <a:buChar char="▫"/>
        <a:defRPr sz="2600" kern="1200">
          <a:solidFill>
            <a:schemeClr val="accent2"/>
          </a:solidFill>
          <a:latin typeface="+mn-lt"/>
          <a:ea typeface="+mn-ea"/>
          <a:cs typeface="+mn-cs"/>
        </a:defRPr>
      </a:lvl2pPr>
      <a:lvl3pPr marL="922338" indent="-219075" algn="l" rtl="0" eaLnBrk="1" fontAlgn="base" hangingPunct="1">
        <a:spcBef>
          <a:spcPts val="300"/>
        </a:spcBef>
        <a:spcAft>
          <a:spcPct val="0"/>
        </a:spcAft>
        <a:buClr>
          <a:schemeClr val="accent1"/>
        </a:buClr>
        <a:buFont typeface="Wingdings 2" pitchFamily="18" charset="2"/>
        <a:buChar char=""/>
        <a:defRPr sz="2400" kern="1200">
          <a:solidFill>
            <a:schemeClr val="accent1"/>
          </a:solidFill>
          <a:latin typeface="+mn-lt"/>
          <a:ea typeface="+mn-ea"/>
          <a:cs typeface="+mn-cs"/>
        </a:defRPr>
      </a:lvl3pPr>
      <a:lvl4pPr marL="1179513" indent="-200025" algn="l" rtl="0" eaLnBrk="1" fontAlgn="base" hangingPunct="1">
        <a:spcBef>
          <a:spcPts val="300"/>
        </a:spcBef>
        <a:spcAft>
          <a:spcPct val="0"/>
        </a:spcAft>
        <a:buClr>
          <a:schemeClr val="accent1"/>
        </a:buClr>
        <a:buFont typeface="Wingdings 2" pitchFamily="18" charset="2"/>
        <a:buChar char=""/>
        <a:defRPr sz="2200" kern="1200">
          <a:solidFill>
            <a:schemeClr val="accent1"/>
          </a:solidFill>
          <a:latin typeface="+mn-lt"/>
          <a:ea typeface="+mn-ea"/>
          <a:cs typeface="+mn-cs"/>
        </a:defRPr>
      </a:lvl4pPr>
      <a:lvl5pPr marL="1389063" indent="-182563" algn="l" rtl="0" eaLnBrk="1" fontAlgn="base" hangingPunct="1">
        <a:spcBef>
          <a:spcPts val="300"/>
        </a:spcBef>
        <a:spcAft>
          <a:spcPct val="0"/>
        </a:spcAft>
        <a:buClr>
          <a:srgbClr val="A04DA3"/>
        </a:buClr>
        <a:buFont typeface="Georgia" pitchFamily="18" charset="0"/>
        <a:buChar char="▫"/>
        <a:defRPr sz="2000" kern="1200">
          <a:solidFill>
            <a:srgbClr val="A04DA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Divider-2.jpg"/>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8" name="Footer Placeholder 14"/>
          <p:cNvSpPr txBox="1">
            <a:spLocks/>
          </p:cNvSpPr>
          <p:nvPr/>
        </p:nvSpPr>
        <p:spPr bwMode="auto">
          <a:xfrm>
            <a:off x="406400" y="6376224"/>
            <a:ext cx="7518400" cy="152400"/>
          </a:xfrm>
          <a:prstGeom prst="rect">
            <a:avLst/>
          </a:prstGeom>
          <a:noFill/>
          <a:ln w="9525">
            <a:noFill/>
            <a:miter lim="800000"/>
            <a:headEnd/>
            <a:tailEnd/>
          </a:ln>
        </p:spPr>
        <p:txBody>
          <a:bodyPr tIns="0" bIns="0"/>
          <a:lstStyle/>
          <a:p>
            <a:pPr eaLnBrk="1" hangingPunct="1"/>
            <a:r>
              <a:rPr lang="en-US" altLang="en-US" sz="1200" b="0" dirty="0">
                <a:solidFill>
                  <a:schemeClr val="tx1"/>
                </a:solidFill>
                <a:latin typeface="Avenir Light"/>
                <a:cs typeface="Avenir Light"/>
              </a:rPr>
              <a:t>Advisory </a:t>
            </a:r>
            <a:r>
              <a:rPr lang="en-US" altLang="en-US" sz="1200" b="0" baseline="0" dirty="0">
                <a:solidFill>
                  <a:schemeClr val="tx1"/>
                </a:solidFill>
                <a:latin typeface="Avenir Light"/>
                <a:cs typeface="Avenir Light"/>
              </a:rPr>
              <a:t> Services </a:t>
            </a:r>
          </a:p>
          <a:p>
            <a:pPr eaLnBrk="1" hangingPunct="1"/>
            <a:r>
              <a:rPr lang="en-US" altLang="en-US" sz="1200" b="0" dirty="0">
                <a:solidFill>
                  <a:schemeClr val="tx1"/>
                </a:solidFill>
                <a:latin typeface="Avenir Light"/>
                <a:cs typeface="Avenir Light"/>
              </a:rPr>
              <a:t>©2016 Intellect Resources Management   - PRIVATE &amp; CONFIDENTIAL -  </a:t>
            </a:r>
            <a:r>
              <a:rPr lang="en-US" altLang="en-US" sz="1200" b="1" dirty="0">
                <a:solidFill>
                  <a:schemeClr val="tx1"/>
                </a:solidFill>
                <a:latin typeface="Avenir Light"/>
                <a:cs typeface="Avenir Light"/>
              </a:rPr>
              <a:t>							</a:t>
            </a:r>
          </a:p>
        </p:txBody>
      </p:sp>
    </p:spTree>
    <p:extLst>
      <p:ext uri="{BB962C8B-B14F-4D97-AF65-F5344CB8AC3E}">
        <p14:creationId xmlns:p14="http://schemas.microsoft.com/office/powerpoint/2010/main" xmlns="" val="284878975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12.png"/><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3597639" y="3444523"/>
            <a:ext cx="3077981" cy="3116943"/>
          </a:xfrm>
          <a:prstGeom prst="rect">
            <a:avLst/>
          </a:prstGeom>
        </p:spPr>
      </p:pic>
      <p:sp>
        <p:nvSpPr>
          <p:cNvPr id="2" name="Title 1"/>
          <p:cNvSpPr>
            <a:spLocks noGrp="1"/>
          </p:cNvSpPr>
          <p:nvPr>
            <p:ph type="ctrTitle" idx="4294967295"/>
          </p:nvPr>
        </p:nvSpPr>
        <p:spPr>
          <a:xfrm>
            <a:off x="5456420" y="899410"/>
            <a:ext cx="6690610" cy="3672590"/>
          </a:xfrm>
          <a:prstGeom prst="rect">
            <a:avLst/>
          </a:prstGeom>
        </p:spPr>
        <p:txBody>
          <a:bodyPr anchor="ctr">
            <a:normAutofit/>
          </a:bodyPr>
          <a:lstStyle/>
          <a:p>
            <a:pPr algn="ctr">
              <a:lnSpc>
                <a:spcPct val="100000"/>
              </a:lnSpc>
            </a:pPr>
            <a:r>
              <a:rPr lang="en-US" sz="2800" b="1" dirty="0">
                <a:solidFill>
                  <a:schemeClr val="tx1"/>
                </a:solidFill>
                <a:latin typeface="Baskerville Old Face" panose="02020602080505020303" pitchFamily="18" charset="0"/>
              </a:rPr>
              <a:t>Rules for Advancement in the Corporate World </a:t>
            </a:r>
            <a:br>
              <a:rPr lang="en-US" sz="2800" b="1" dirty="0">
                <a:solidFill>
                  <a:schemeClr val="tx1"/>
                </a:solidFill>
                <a:latin typeface="Baskerville Old Face" panose="02020602080505020303" pitchFamily="18" charset="0"/>
              </a:rPr>
            </a:br>
            <a:r>
              <a:rPr lang="en-US" sz="2800" b="1" dirty="0">
                <a:solidFill>
                  <a:schemeClr val="tx1"/>
                </a:solidFill>
                <a:latin typeface="Baskerville Old Face" panose="02020602080505020303" pitchFamily="18" charset="0"/>
              </a:rPr>
              <a:t/>
            </a:r>
            <a:br>
              <a:rPr lang="en-US" sz="2800" b="1" dirty="0">
                <a:solidFill>
                  <a:schemeClr val="tx1"/>
                </a:solidFill>
                <a:latin typeface="Baskerville Old Face" panose="02020602080505020303" pitchFamily="18" charset="0"/>
              </a:rPr>
            </a:br>
            <a:r>
              <a:rPr lang="en-US" sz="2800" b="1" dirty="0">
                <a:solidFill>
                  <a:schemeClr val="tx1"/>
                </a:solidFill>
                <a:latin typeface="Baskerville Old Face" panose="02020602080505020303" pitchFamily="18" charset="0"/>
              </a:rPr>
              <a:t/>
            </a:r>
            <a:br>
              <a:rPr lang="en-US" sz="2800" b="1" dirty="0">
                <a:solidFill>
                  <a:schemeClr val="tx1"/>
                </a:solidFill>
                <a:latin typeface="Baskerville Old Face" panose="02020602080505020303" pitchFamily="18" charset="0"/>
              </a:rPr>
            </a:br>
            <a:endParaRPr lang="en-US" sz="1800" b="1" dirty="0">
              <a:solidFill>
                <a:schemeClr val="tx1"/>
              </a:solidFill>
              <a:latin typeface="Baskerville Old Face" panose="02020602080505020303" pitchFamily="18" charset="0"/>
            </a:endParaRPr>
          </a:p>
        </p:txBody>
      </p:sp>
      <p:sp>
        <p:nvSpPr>
          <p:cNvPr id="3" name="Subtitle 2"/>
          <p:cNvSpPr>
            <a:spLocks noGrp="1"/>
          </p:cNvSpPr>
          <p:nvPr>
            <p:ph type="subTitle" idx="4294967295"/>
          </p:nvPr>
        </p:nvSpPr>
        <p:spPr>
          <a:xfrm>
            <a:off x="7629991" y="5181595"/>
            <a:ext cx="4347147" cy="1655762"/>
          </a:xfrm>
          <a:prstGeom prst="rect">
            <a:avLst/>
          </a:prstGeom>
        </p:spPr>
        <p:txBody>
          <a:bodyPr/>
          <a:lstStyle/>
          <a:p>
            <a:pPr marL="109537" indent="0" algn="l">
              <a:buNone/>
            </a:pPr>
            <a:r>
              <a:rPr lang="en-US" sz="2400" dirty="0">
                <a:solidFill>
                  <a:schemeClr val="tx1">
                    <a:lumMod val="95000"/>
                    <a:lumOff val="5000"/>
                  </a:schemeClr>
                </a:solidFill>
              </a:rPr>
              <a:t> </a:t>
            </a:r>
          </a:p>
          <a:p>
            <a:pPr marL="109537" indent="0" algn="r">
              <a:buNone/>
            </a:pPr>
            <a:r>
              <a:rPr lang="en-US"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Sabah Almoayyed</a:t>
            </a:r>
          </a:p>
          <a:p>
            <a:pPr marL="109537" indent="0" algn="r">
              <a:buNone/>
            </a:pPr>
            <a:r>
              <a:rPr lang="en-US" sz="1600" dirty="0">
                <a:latin typeface="Verdana" panose="020B0604030504040204" pitchFamily="34" charset="0"/>
                <a:ea typeface="Verdana" panose="020B0604030504040204" pitchFamily="34" charset="0"/>
                <a:cs typeface="Verdana" panose="020B0604030504040204" pitchFamily="34" charset="0"/>
              </a:rPr>
              <a:t>2008</a:t>
            </a:r>
            <a:r>
              <a:rPr lang="en-US"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 </a:t>
            </a:r>
          </a:p>
          <a:p>
            <a:pPr marL="109537" indent="0" algn="r">
              <a:lnSpc>
                <a:spcPct val="100000"/>
              </a:lnSpc>
              <a:spcBef>
                <a:spcPts val="0"/>
              </a:spcBef>
              <a:buNone/>
            </a:pPr>
            <a:r>
              <a:rPr lang="en-US"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		</a:t>
            </a:r>
          </a:p>
          <a:p>
            <a:pPr marL="109537" indent="0" algn="l">
              <a:lnSpc>
                <a:spcPct val="100000"/>
              </a:lnSpc>
              <a:spcBef>
                <a:spcPts val="0"/>
              </a:spcBef>
              <a:buNone/>
            </a:pPr>
            <a:r>
              <a:rPr lang="en-US" sz="2400" dirty="0">
                <a:solidFill>
                  <a:schemeClr val="tx1">
                    <a:lumMod val="95000"/>
                    <a:lumOff val="5000"/>
                  </a:schemeClr>
                </a:solidFill>
              </a:rPr>
              <a:t>	</a:t>
            </a:r>
            <a:endParaRPr lang="en-US" dirty="0"/>
          </a:p>
        </p:txBody>
      </p:sp>
    </p:spTree>
    <p:extLst>
      <p:ext uri="{BB962C8B-B14F-4D97-AF65-F5344CB8AC3E}">
        <p14:creationId xmlns:p14="http://schemas.microsoft.com/office/powerpoint/2010/main" xmlns="" val="1954428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0"/>
            <a:ext cx="7974767" cy="914401"/>
          </a:xfrm>
          <a:prstGeom prst="rect">
            <a:avLst/>
          </a:prstGeom>
        </p:spPr>
        <p:txBody>
          <a:bodyPr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3000" b="1" dirty="0">
                <a:solidFill>
                  <a:schemeClr val="bg2"/>
                </a:solidFill>
                <a:effectLst>
                  <a:outerShdw blurRad="38100" dist="38100" dir="2700000" algn="tl">
                    <a:srgbClr val="000000">
                      <a:alpha val="43137"/>
                    </a:srgbClr>
                  </a:outerShdw>
                </a:effectLst>
                <a:latin typeface="Cambria" panose="02040503050406030204" pitchFamily="18" charset="0"/>
              </a:rPr>
              <a:t>INDEX</a:t>
            </a:r>
            <a:r>
              <a:rPr lang="en-US" sz="3000" b="1" u="sng" dirty="0">
                <a:solidFill>
                  <a:schemeClr val="bg2"/>
                </a:solidFill>
                <a:effectLst>
                  <a:outerShdw blurRad="38100" dist="38100" dir="2700000" algn="tl">
                    <a:srgbClr val="000000">
                      <a:alpha val="43137"/>
                    </a:srgbClr>
                  </a:outerShdw>
                </a:effectLst>
                <a:latin typeface="Cambria" panose="02040503050406030204" pitchFamily="18" charset="0"/>
              </a:rPr>
              <a:t> </a:t>
            </a:r>
            <a:endParaRPr lang="en-US" sz="3000" dirty="0">
              <a:solidFill>
                <a:schemeClr val="bg2"/>
              </a:solidFill>
            </a:endParaRPr>
          </a:p>
        </p:txBody>
      </p:sp>
      <p:sp>
        <p:nvSpPr>
          <p:cNvPr id="4" name="TextBox 3"/>
          <p:cNvSpPr txBox="1"/>
          <p:nvPr/>
        </p:nvSpPr>
        <p:spPr>
          <a:xfrm>
            <a:off x="599607" y="1170987"/>
            <a:ext cx="11182661" cy="5801588"/>
          </a:xfrm>
          <a:prstGeom prst="rect">
            <a:avLst/>
          </a:prstGeom>
          <a:noFill/>
        </p:spPr>
        <p:txBody>
          <a:bodyPr wrap="square" rtlCol="0">
            <a:spAutoFit/>
          </a:bodyPr>
          <a:lstStyle/>
          <a:p>
            <a:pPr algn="just"/>
            <a:r>
              <a:rPr lang="en-US" sz="2000" b="1" dirty="0">
                <a:latin typeface="Cambria" panose="02040503050406030204" pitchFamily="18" charset="0"/>
              </a:rPr>
              <a:t>Corporate Structure </a:t>
            </a:r>
          </a:p>
          <a:p>
            <a:r>
              <a:rPr lang="en-US" sz="2400" b="1" dirty="0">
                <a:latin typeface="Cambria" panose="02040503050406030204" pitchFamily="18" charset="0"/>
              </a:rPr>
              <a:t>	</a:t>
            </a:r>
            <a:r>
              <a:rPr lang="en-US" b="1" dirty="0">
                <a:latin typeface="Cambria" panose="02040503050406030204" pitchFamily="18" charset="0"/>
              </a:rPr>
              <a:t>Distribution of Women and Men</a:t>
            </a:r>
          </a:p>
          <a:p>
            <a:r>
              <a:rPr lang="en-US" b="1" dirty="0">
                <a:latin typeface="Cambria" panose="02040503050406030204" pitchFamily="18" charset="0"/>
              </a:rPr>
              <a:t>	Barriers to Career Enhancement</a:t>
            </a:r>
          </a:p>
          <a:p>
            <a:r>
              <a:rPr lang="en-US" b="1" dirty="0">
                <a:latin typeface="Cambria" panose="02040503050406030204" pitchFamily="18" charset="0"/>
              </a:rPr>
              <a:t>	Understanding Your Rights  </a:t>
            </a:r>
          </a:p>
          <a:p>
            <a:r>
              <a:rPr lang="en-US" b="1" dirty="0">
                <a:latin typeface="Cambria" panose="02040503050406030204" pitchFamily="18" charset="0"/>
              </a:rPr>
              <a:t>	They Are Too Young or Too Old </a:t>
            </a:r>
          </a:p>
          <a:p>
            <a:r>
              <a:rPr lang="en-US" b="1" dirty="0">
                <a:latin typeface="Cambria" panose="02040503050406030204" pitchFamily="18" charset="0"/>
              </a:rPr>
              <a:t>	They Need More Education and Experience </a:t>
            </a:r>
          </a:p>
          <a:p>
            <a:r>
              <a:rPr lang="en-US" b="1" dirty="0">
                <a:latin typeface="Cambria" panose="02040503050406030204" pitchFamily="18" charset="0"/>
              </a:rPr>
              <a:t>	They Don’t Have the Right Qualification to Compete Effectively with Men </a:t>
            </a:r>
          </a:p>
          <a:p>
            <a:r>
              <a:rPr lang="en-US" b="1" dirty="0">
                <a:latin typeface="Cambria" panose="02040503050406030204" pitchFamily="18" charset="0"/>
              </a:rPr>
              <a:t>	Commitment to Work </a:t>
            </a:r>
          </a:p>
          <a:p>
            <a:r>
              <a:rPr lang="en-US" b="1" dirty="0">
                <a:latin typeface="Cambria" panose="02040503050406030204" pitchFamily="18" charset="0"/>
              </a:rPr>
              <a:t>	The Networking </a:t>
            </a:r>
            <a:endParaRPr lang="en-US" sz="1600" b="1" dirty="0">
              <a:latin typeface="Cambria" panose="02040503050406030204" pitchFamily="18" charset="0"/>
            </a:endParaRPr>
          </a:p>
          <a:p>
            <a:r>
              <a:rPr lang="en-US" sz="1600" b="1" dirty="0">
                <a:latin typeface="Cambria" panose="02040503050406030204" pitchFamily="18" charset="0"/>
              </a:rPr>
              <a:t>	</a:t>
            </a:r>
            <a:r>
              <a:rPr lang="en-US" b="1" dirty="0">
                <a:latin typeface="Cambria" panose="02040503050406030204" pitchFamily="18" charset="0"/>
              </a:rPr>
              <a:t>They’ll Catch up Soon  </a:t>
            </a:r>
          </a:p>
          <a:p>
            <a:endParaRPr lang="en-US" sz="500" b="1" dirty="0">
              <a:latin typeface="Cambria" panose="02040503050406030204" pitchFamily="18" charset="0"/>
            </a:endParaRPr>
          </a:p>
          <a:p>
            <a:r>
              <a:rPr lang="en-US" sz="2000" b="1" dirty="0">
                <a:latin typeface="Cambria" panose="02040503050406030204" pitchFamily="18" charset="0"/>
              </a:rPr>
              <a:t>Understanding Your Rights </a:t>
            </a:r>
          </a:p>
          <a:p>
            <a:r>
              <a:rPr lang="en-US" sz="2400" b="1" dirty="0">
                <a:latin typeface="Cambria" panose="02040503050406030204" pitchFamily="18" charset="0"/>
              </a:rPr>
              <a:t>	</a:t>
            </a:r>
            <a:r>
              <a:rPr lang="en-US" b="1" dirty="0">
                <a:latin typeface="Cambria" panose="02040503050406030204" pitchFamily="18" charset="0"/>
              </a:rPr>
              <a:t>The Relocation Challenge </a:t>
            </a:r>
          </a:p>
          <a:p>
            <a:r>
              <a:rPr lang="en-US" b="1" dirty="0">
                <a:latin typeface="Cambria" panose="02040503050406030204" pitchFamily="18" charset="0"/>
              </a:rPr>
              <a:t>	Career Booster </a:t>
            </a:r>
          </a:p>
          <a:p>
            <a:endParaRPr lang="en-US" b="1" dirty="0">
              <a:latin typeface="Cambria" panose="02040503050406030204" pitchFamily="18" charset="0"/>
            </a:endParaRPr>
          </a:p>
          <a:p>
            <a:r>
              <a:rPr lang="en-US" b="1" dirty="0">
                <a:latin typeface="Cambria" panose="02040503050406030204" pitchFamily="18" charset="0"/>
              </a:rPr>
              <a:t>	</a:t>
            </a:r>
          </a:p>
          <a:p>
            <a:endParaRPr lang="en-US" sz="2400" b="1" dirty="0">
              <a:latin typeface="Cambria" panose="02040503050406030204" pitchFamily="18" charset="0"/>
            </a:endParaRPr>
          </a:p>
          <a:p>
            <a:endParaRPr lang="en-US" sz="2400" dirty="0"/>
          </a:p>
          <a:p>
            <a:pPr algn="just"/>
            <a:r>
              <a:rPr lang="en-US" sz="2400" b="1" dirty="0">
                <a:latin typeface="Cambria" panose="02040503050406030204" pitchFamily="18" charset="0"/>
              </a:rPr>
              <a:t> </a:t>
            </a:r>
          </a:p>
        </p:txBody>
      </p:sp>
      <p:sp>
        <p:nvSpPr>
          <p:cNvPr id="5" name="Slide Number Placeholder 6"/>
          <p:cNvSpPr txBox="1">
            <a:spLocks/>
          </p:cNvSpPr>
          <p:nvPr/>
        </p:nvSpPr>
        <p:spPr>
          <a:xfrm>
            <a:off x="11737300" y="6501223"/>
            <a:ext cx="409731"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1</a:t>
            </a:r>
          </a:p>
        </p:txBody>
      </p:sp>
    </p:spTree>
    <p:extLst>
      <p:ext uri="{BB962C8B-B14F-4D97-AF65-F5344CB8AC3E}">
        <p14:creationId xmlns:p14="http://schemas.microsoft.com/office/powerpoint/2010/main" xmlns="" val="4154001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0"/>
            <a:ext cx="7974767" cy="914401"/>
          </a:xfrm>
          <a:prstGeom prst="rect">
            <a:avLst/>
          </a:prstGeom>
        </p:spPr>
        <p:txBody>
          <a:bodyPr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3000" b="1" dirty="0">
                <a:solidFill>
                  <a:schemeClr val="bg2"/>
                </a:solidFill>
                <a:effectLst>
                  <a:outerShdw blurRad="38100" dist="38100" dir="2700000" algn="tl">
                    <a:srgbClr val="000000">
                      <a:alpha val="43137"/>
                    </a:srgbClr>
                  </a:outerShdw>
                </a:effectLst>
                <a:latin typeface="Cambria" panose="02040503050406030204" pitchFamily="18" charset="0"/>
              </a:rPr>
              <a:t>INDEX</a:t>
            </a:r>
            <a:r>
              <a:rPr lang="en-US" sz="3000" b="1" u="sng" dirty="0">
                <a:solidFill>
                  <a:schemeClr val="bg2"/>
                </a:solidFill>
                <a:effectLst>
                  <a:outerShdw blurRad="38100" dist="38100" dir="2700000" algn="tl">
                    <a:srgbClr val="000000">
                      <a:alpha val="43137"/>
                    </a:srgbClr>
                  </a:outerShdw>
                </a:effectLst>
                <a:latin typeface="Cambria" panose="02040503050406030204" pitchFamily="18" charset="0"/>
              </a:rPr>
              <a:t> </a:t>
            </a:r>
            <a:endParaRPr lang="en-US" sz="3000" dirty="0">
              <a:solidFill>
                <a:schemeClr val="bg2"/>
              </a:solidFill>
            </a:endParaRPr>
          </a:p>
        </p:txBody>
      </p:sp>
      <p:sp>
        <p:nvSpPr>
          <p:cNvPr id="4" name="TextBox 3"/>
          <p:cNvSpPr txBox="1"/>
          <p:nvPr/>
        </p:nvSpPr>
        <p:spPr>
          <a:xfrm>
            <a:off x="494675" y="1170987"/>
            <a:ext cx="11287593" cy="5139869"/>
          </a:xfrm>
          <a:prstGeom prst="rect">
            <a:avLst/>
          </a:prstGeom>
          <a:noFill/>
        </p:spPr>
        <p:txBody>
          <a:bodyPr wrap="square" rtlCol="0">
            <a:spAutoFit/>
          </a:bodyPr>
          <a:lstStyle/>
          <a:p>
            <a:endParaRPr lang="en-US" sz="500" b="1" dirty="0">
              <a:latin typeface="Cambria" panose="02040503050406030204" pitchFamily="18" charset="0"/>
            </a:endParaRPr>
          </a:p>
          <a:p>
            <a:r>
              <a:rPr lang="en-US" sz="2000" b="1" dirty="0">
                <a:latin typeface="Cambria" panose="02040503050406030204" pitchFamily="18" charset="0"/>
              </a:rPr>
              <a:t>Understanding Your Rights </a:t>
            </a:r>
          </a:p>
          <a:p>
            <a:r>
              <a:rPr lang="en-US" sz="2000" b="1" dirty="0">
                <a:latin typeface="Cambria" panose="02040503050406030204" pitchFamily="18" charset="0"/>
              </a:rPr>
              <a:t>	</a:t>
            </a:r>
            <a:r>
              <a:rPr lang="en-US" b="1" dirty="0">
                <a:latin typeface="Cambria" panose="02040503050406030204" pitchFamily="18" charset="0"/>
              </a:rPr>
              <a:t>Nature of Jobs </a:t>
            </a:r>
          </a:p>
          <a:p>
            <a:r>
              <a:rPr lang="en-US" sz="2000" b="1" dirty="0">
                <a:latin typeface="Cambria" panose="02040503050406030204" pitchFamily="18" charset="0"/>
              </a:rPr>
              <a:t>	</a:t>
            </a:r>
            <a:r>
              <a:rPr lang="en-US" b="1" dirty="0">
                <a:latin typeface="Cambria" panose="02040503050406030204" pitchFamily="18" charset="0"/>
              </a:rPr>
              <a:t>Abilities/Career Commitment </a:t>
            </a:r>
          </a:p>
          <a:p>
            <a:r>
              <a:rPr lang="en-US" b="1" dirty="0">
                <a:latin typeface="Cambria" panose="02040503050406030204" pitchFamily="18" charset="0"/>
              </a:rPr>
              <a:t>	There is life after work </a:t>
            </a:r>
          </a:p>
          <a:p>
            <a:r>
              <a:rPr lang="en-US" b="1" dirty="0">
                <a:latin typeface="Cambria" panose="02040503050406030204" pitchFamily="18" charset="0"/>
              </a:rPr>
              <a:t>	Multiple Outside Commitment </a:t>
            </a:r>
          </a:p>
          <a:p>
            <a:r>
              <a:rPr lang="en-US" b="1" dirty="0">
                <a:latin typeface="Cambria" panose="02040503050406030204" pitchFamily="18" charset="0"/>
              </a:rPr>
              <a:t>	Equality Between Work &amp; Multiple Commitments </a:t>
            </a:r>
          </a:p>
          <a:p>
            <a:endParaRPr lang="en-US" sz="500" b="1" dirty="0">
              <a:latin typeface="Cambria" panose="02040503050406030204" pitchFamily="18" charset="0"/>
            </a:endParaRPr>
          </a:p>
          <a:p>
            <a:r>
              <a:rPr lang="en-US" sz="2000" b="1" dirty="0">
                <a:latin typeface="Cambria" panose="02040503050406030204" pitchFamily="18" charset="0"/>
              </a:rPr>
              <a:t>Performance Measurement as a Tool </a:t>
            </a:r>
          </a:p>
          <a:p>
            <a:endParaRPr lang="en-US" sz="500" b="1" dirty="0">
              <a:latin typeface="Cambria" panose="02040503050406030204" pitchFamily="18" charset="0"/>
            </a:endParaRPr>
          </a:p>
          <a:p>
            <a:r>
              <a:rPr lang="en-US" sz="2000" b="1" dirty="0">
                <a:latin typeface="Cambria" panose="02040503050406030204" pitchFamily="18" charset="0"/>
              </a:rPr>
              <a:t>Bottlenecks </a:t>
            </a:r>
            <a:r>
              <a:rPr lang="en-US" sz="2400" b="1" dirty="0">
                <a:latin typeface="Cambria" panose="02040503050406030204" pitchFamily="18" charset="0"/>
              </a:rPr>
              <a:t> </a:t>
            </a:r>
          </a:p>
          <a:p>
            <a:endParaRPr lang="en-US" sz="500" b="1" dirty="0">
              <a:latin typeface="Cambria" panose="02040503050406030204" pitchFamily="18" charset="0"/>
            </a:endParaRPr>
          </a:p>
          <a:p>
            <a:r>
              <a:rPr lang="en-US" sz="2000" b="1" dirty="0">
                <a:latin typeface="Cambria" panose="02040503050406030204" pitchFamily="18" charset="0"/>
              </a:rPr>
              <a:t>The use of mentor as a measurement of further progress </a:t>
            </a:r>
          </a:p>
          <a:p>
            <a:r>
              <a:rPr lang="en-US" sz="2200" b="1" dirty="0">
                <a:latin typeface="Cambria" panose="02040503050406030204" pitchFamily="18" charset="0"/>
              </a:rPr>
              <a:t>	</a:t>
            </a:r>
            <a:r>
              <a:rPr lang="en-US" b="1" dirty="0">
                <a:latin typeface="Cambria" panose="02040503050406030204" pitchFamily="18" charset="0"/>
              </a:rPr>
              <a:t>Benefits of the Organization </a:t>
            </a:r>
          </a:p>
          <a:p>
            <a:r>
              <a:rPr lang="en-US" b="1" dirty="0">
                <a:latin typeface="Cambria" panose="02040503050406030204" pitchFamily="18" charset="0"/>
              </a:rPr>
              <a:t>	Employees Benefits</a:t>
            </a:r>
          </a:p>
          <a:p>
            <a:r>
              <a:rPr lang="en-US" b="1" dirty="0">
                <a:latin typeface="Cambria" panose="02040503050406030204" pitchFamily="18" charset="0"/>
              </a:rPr>
              <a:t>	Recommendations </a:t>
            </a:r>
          </a:p>
          <a:p>
            <a:endParaRPr lang="en-US" sz="2400" b="1" dirty="0">
              <a:latin typeface="Cambria" panose="02040503050406030204" pitchFamily="18" charset="0"/>
            </a:endParaRPr>
          </a:p>
          <a:p>
            <a:endParaRPr lang="en-US" sz="2400" dirty="0"/>
          </a:p>
          <a:p>
            <a:pPr algn="just"/>
            <a:r>
              <a:rPr lang="en-US" sz="2400" b="1" dirty="0">
                <a:latin typeface="Cambria" panose="02040503050406030204" pitchFamily="18" charset="0"/>
              </a:rPr>
              <a:t> </a:t>
            </a:r>
          </a:p>
        </p:txBody>
      </p:sp>
      <p:sp>
        <p:nvSpPr>
          <p:cNvPr id="5" name="Slide Number Placeholder 6"/>
          <p:cNvSpPr txBox="1">
            <a:spLocks/>
          </p:cNvSpPr>
          <p:nvPr/>
        </p:nvSpPr>
        <p:spPr>
          <a:xfrm>
            <a:off x="11737300" y="6501223"/>
            <a:ext cx="409731"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2</a:t>
            </a:r>
          </a:p>
        </p:txBody>
      </p:sp>
    </p:spTree>
    <p:extLst>
      <p:ext uri="{BB962C8B-B14F-4D97-AF65-F5344CB8AC3E}">
        <p14:creationId xmlns:p14="http://schemas.microsoft.com/office/powerpoint/2010/main" xmlns="" val="2389960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8004748" cy="940942"/>
          </a:xfrm>
          <a:prstGeom prst="rect">
            <a:avLst/>
          </a:prstGeom>
          <a:noFill/>
          <a:ln w="76200">
            <a:noFill/>
          </a:ln>
        </p:spPr>
        <p:txBody>
          <a:bodyPr anchor="ctr"/>
          <a:lstStyle/>
          <a:p>
            <a:pPr algn="ctr"/>
            <a:r>
              <a:rPr lang="en-US" sz="3000" b="1" dirty="0">
                <a:solidFill>
                  <a:schemeClr val="bg2"/>
                </a:solidFill>
                <a:latin typeface="Baskerville Old Face" panose="02020602080505020303" pitchFamily="18" charset="0"/>
              </a:rPr>
              <a:t>Rules for Advancement in the Corporate World </a:t>
            </a:r>
            <a:endParaRPr lang="en-US" sz="3000" dirty="0">
              <a:solidFill>
                <a:schemeClr val="bg2"/>
              </a:solidFill>
            </a:endParaRPr>
          </a:p>
        </p:txBody>
      </p:sp>
      <p:sp>
        <p:nvSpPr>
          <p:cNvPr id="4" name="Rectangle: Rounded Corners 3"/>
          <p:cNvSpPr/>
          <p:nvPr/>
        </p:nvSpPr>
        <p:spPr>
          <a:xfrm>
            <a:off x="974361" y="3286539"/>
            <a:ext cx="10433153" cy="811718"/>
          </a:xfrm>
          <a:prstGeom prst="roundRect">
            <a:avLst/>
          </a:prstGeom>
          <a:no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1019328" y="1341428"/>
            <a:ext cx="10433153" cy="646331"/>
          </a:xfrm>
          <a:prstGeom prst="rect">
            <a:avLst/>
          </a:prstGeom>
          <a:noFill/>
          <a:ln>
            <a:noFill/>
          </a:ln>
        </p:spPr>
        <p:txBody>
          <a:bodyPr wrap="square" rtlCol="0" anchor="ctr">
            <a:spAutoFit/>
          </a:bodyPr>
          <a:lstStyle/>
          <a:p>
            <a:pPr algn="ctr">
              <a:lnSpc>
                <a:spcPct val="150000"/>
              </a:lnSpc>
            </a:pPr>
            <a:r>
              <a:rPr lang="en-US" sz="2400" b="1" dirty="0">
                <a:latin typeface="Cambria" panose="02040503050406030204" pitchFamily="18" charset="0"/>
              </a:rPr>
              <a:t>Corporate Structure </a:t>
            </a:r>
          </a:p>
        </p:txBody>
      </p:sp>
      <p:sp>
        <p:nvSpPr>
          <p:cNvPr id="12" name="TextBox 11"/>
          <p:cNvSpPr txBox="1"/>
          <p:nvPr/>
        </p:nvSpPr>
        <p:spPr>
          <a:xfrm>
            <a:off x="1019329" y="2311449"/>
            <a:ext cx="10373188" cy="646331"/>
          </a:xfrm>
          <a:prstGeom prst="rect">
            <a:avLst/>
          </a:prstGeom>
          <a:noFill/>
          <a:ln>
            <a:noFill/>
          </a:ln>
        </p:spPr>
        <p:txBody>
          <a:bodyPr wrap="square" rtlCol="0">
            <a:spAutoFit/>
          </a:bodyPr>
          <a:lstStyle/>
          <a:p>
            <a:pPr algn="ctr">
              <a:lnSpc>
                <a:spcPct val="150000"/>
              </a:lnSpc>
            </a:pPr>
            <a:r>
              <a:rPr lang="en-US" sz="2400" b="1" dirty="0">
                <a:latin typeface="Cambria" panose="02040503050406030204" pitchFamily="18" charset="0"/>
              </a:rPr>
              <a:t>Understanding your Rights  </a:t>
            </a:r>
          </a:p>
        </p:txBody>
      </p:sp>
      <p:sp>
        <p:nvSpPr>
          <p:cNvPr id="15" name="TextBox 14"/>
          <p:cNvSpPr txBox="1"/>
          <p:nvPr/>
        </p:nvSpPr>
        <p:spPr>
          <a:xfrm>
            <a:off x="974361" y="4172249"/>
            <a:ext cx="10433153" cy="716286"/>
          </a:xfrm>
          <a:prstGeom prst="rect">
            <a:avLst/>
          </a:prstGeom>
          <a:noFill/>
          <a:ln>
            <a:noFill/>
          </a:ln>
        </p:spPr>
        <p:txBody>
          <a:bodyPr wrap="square" rtlCol="0">
            <a:spAutoFit/>
          </a:bodyPr>
          <a:lstStyle/>
          <a:p>
            <a:pPr algn="ctr">
              <a:lnSpc>
                <a:spcPct val="200000"/>
              </a:lnSpc>
            </a:pPr>
            <a:r>
              <a:rPr lang="en-US" sz="2400" b="1" dirty="0">
                <a:latin typeface="Cambria" panose="02040503050406030204" pitchFamily="18" charset="0"/>
              </a:rPr>
              <a:t>Bottlenecks </a:t>
            </a:r>
          </a:p>
        </p:txBody>
      </p:sp>
      <p:sp>
        <p:nvSpPr>
          <p:cNvPr id="16" name="TextBox 15"/>
          <p:cNvSpPr txBox="1"/>
          <p:nvPr/>
        </p:nvSpPr>
        <p:spPr>
          <a:xfrm>
            <a:off x="989346" y="5348369"/>
            <a:ext cx="10433153" cy="577787"/>
          </a:xfrm>
          <a:prstGeom prst="rect">
            <a:avLst/>
          </a:prstGeom>
          <a:noFill/>
          <a:ln>
            <a:noFill/>
          </a:ln>
        </p:spPr>
        <p:txBody>
          <a:bodyPr wrap="square" rtlCol="0">
            <a:spAutoFit/>
          </a:bodyPr>
          <a:lstStyle/>
          <a:p>
            <a:pPr algn="ctr">
              <a:lnSpc>
                <a:spcPct val="150000"/>
              </a:lnSpc>
            </a:pPr>
            <a:r>
              <a:rPr lang="en-US" sz="2400" b="1" dirty="0">
                <a:latin typeface="Cambria" panose="02040503050406030204" pitchFamily="18" charset="0"/>
              </a:rPr>
              <a:t>The Use of Mentor As a Means of Further Management Objectives</a:t>
            </a:r>
          </a:p>
        </p:txBody>
      </p:sp>
      <p:sp>
        <p:nvSpPr>
          <p:cNvPr id="5" name="TextBox 4"/>
          <p:cNvSpPr txBox="1"/>
          <p:nvPr/>
        </p:nvSpPr>
        <p:spPr>
          <a:xfrm>
            <a:off x="1094285" y="3300944"/>
            <a:ext cx="10313229" cy="577787"/>
          </a:xfrm>
          <a:prstGeom prst="rect">
            <a:avLst/>
          </a:prstGeom>
          <a:noFill/>
        </p:spPr>
        <p:txBody>
          <a:bodyPr wrap="square" rtlCol="0">
            <a:spAutoFit/>
          </a:bodyPr>
          <a:lstStyle/>
          <a:p>
            <a:pPr algn="ctr">
              <a:lnSpc>
                <a:spcPct val="150000"/>
              </a:lnSpc>
            </a:pPr>
            <a:r>
              <a:rPr lang="en-US" sz="2400" b="1" dirty="0">
                <a:latin typeface="Cambria" panose="02040503050406030204" pitchFamily="18" charset="0"/>
              </a:rPr>
              <a:t>Performance Measurement As a Tool </a:t>
            </a:r>
          </a:p>
        </p:txBody>
      </p:sp>
      <p:sp>
        <p:nvSpPr>
          <p:cNvPr id="13" name="Rectangle: Rounded Corners 12"/>
          <p:cNvSpPr/>
          <p:nvPr/>
        </p:nvSpPr>
        <p:spPr>
          <a:xfrm>
            <a:off x="959365" y="1302672"/>
            <a:ext cx="10433153" cy="811718"/>
          </a:xfrm>
          <a:prstGeom prst="roundRect">
            <a:avLst/>
          </a:prstGeom>
          <a:no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Rounded Corners 13"/>
          <p:cNvSpPr/>
          <p:nvPr/>
        </p:nvSpPr>
        <p:spPr>
          <a:xfrm>
            <a:off x="974361" y="4285315"/>
            <a:ext cx="10433153" cy="811718"/>
          </a:xfrm>
          <a:prstGeom prst="roundRect">
            <a:avLst/>
          </a:prstGeom>
          <a:no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Rounded Corners 16"/>
          <p:cNvSpPr/>
          <p:nvPr/>
        </p:nvSpPr>
        <p:spPr>
          <a:xfrm>
            <a:off x="959364" y="2278413"/>
            <a:ext cx="10433153" cy="811718"/>
          </a:xfrm>
          <a:prstGeom prst="roundRect">
            <a:avLst/>
          </a:prstGeom>
          <a:no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Rounded Corners 18"/>
          <p:cNvSpPr/>
          <p:nvPr/>
        </p:nvSpPr>
        <p:spPr>
          <a:xfrm>
            <a:off x="959365" y="5303329"/>
            <a:ext cx="10433153" cy="811718"/>
          </a:xfrm>
          <a:prstGeom prst="roundRect">
            <a:avLst/>
          </a:prstGeom>
          <a:no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Slide Number Placeholder 6"/>
          <p:cNvSpPr txBox="1">
            <a:spLocks/>
          </p:cNvSpPr>
          <p:nvPr/>
        </p:nvSpPr>
        <p:spPr>
          <a:xfrm>
            <a:off x="11737300" y="6501223"/>
            <a:ext cx="409731"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3</a:t>
            </a:r>
          </a:p>
        </p:txBody>
      </p:sp>
    </p:spTree>
    <p:extLst>
      <p:ext uri="{BB962C8B-B14F-4D97-AF65-F5344CB8AC3E}">
        <p14:creationId xmlns:p14="http://schemas.microsoft.com/office/powerpoint/2010/main" xmlns="" val="1080312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
            <a:ext cx="7974767" cy="914400"/>
          </a:xfrm>
          <a:prstGeom prst="rect">
            <a:avLst/>
          </a:prstGeom>
        </p:spPr>
        <p:txBody>
          <a:bodyPr anchor="ctr">
            <a:noAutofit/>
          </a:bodyPr>
          <a:lstStyle/>
          <a:p>
            <a:pPr algn="ctr"/>
            <a:r>
              <a:rPr lang="en-US" sz="3000" b="1" dirty="0">
                <a:solidFill>
                  <a:schemeClr val="bg2"/>
                </a:solidFill>
                <a:effectLst>
                  <a:outerShdw blurRad="38100" dist="38100" dir="2700000" algn="tl">
                    <a:srgbClr val="000000">
                      <a:alpha val="43137"/>
                    </a:srgbClr>
                  </a:outerShdw>
                </a:effectLst>
                <a:latin typeface="Cambria" panose="02040503050406030204" pitchFamily="18" charset="0"/>
              </a:rPr>
              <a:t>CORPORATE STRUCTURE </a:t>
            </a:r>
            <a:endParaRPr lang="en-US" sz="3000" dirty="0">
              <a:solidFill>
                <a:schemeClr val="bg2"/>
              </a:solidFill>
            </a:endParaRPr>
          </a:p>
        </p:txBody>
      </p:sp>
      <p:pic>
        <p:nvPicPr>
          <p:cNvPr id="6" name="Content Placeholder 5"/>
          <p:cNvPicPr>
            <a:picLocks noGrp="1" noChangeAspect="1"/>
          </p:cNvPicPr>
          <p:nvPr>
            <p:ph idx="4294967295"/>
          </p:nvPr>
        </p:nvPicPr>
        <p:blipFill>
          <a:blip r:embed="rId2" cstate="print">
            <a:duotone>
              <a:schemeClr val="bg2">
                <a:shade val="45000"/>
                <a:satMod val="135000"/>
              </a:schemeClr>
              <a:prstClr val="white"/>
            </a:duotone>
            <a:extLst>
              <a:ext uri="{BEBA8EAE-BF5A-486C-A8C5-ECC9F3942E4B}">
                <a14:imgProps xmlns:a14="http://schemas.microsoft.com/office/drawing/2010/main" xmlns="">
                  <a14:imgLayer r:embed="rId3">
                    <a14:imgEffect>
                      <a14:colorTemperature colorTemp="4700"/>
                    </a14:imgEffect>
                  </a14:imgLayer>
                </a14:imgProps>
              </a:ext>
              <a:ext uri="{28A0092B-C50C-407E-A947-70E740481C1C}">
                <a14:useLocalDpi xmlns:a14="http://schemas.microsoft.com/office/drawing/2010/main" xmlns="" val="0"/>
              </a:ext>
            </a:extLst>
          </a:blip>
          <a:stretch>
            <a:fillRect/>
          </a:stretch>
        </p:blipFill>
        <p:spPr>
          <a:xfrm>
            <a:off x="7662863" y="1265238"/>
            <a:ext cx="4529137" cy="4811712"/>
          </a:xfrm>
          <a:prstGeom prst="rect">
            <a:avLst/>
          </a:prstGeom>
        </p:spPr>
      </p:pic>
      <p:sp>
        <p:nvSpPr>
          <p:cNvPr id="10" name="TextBox 9"/>
          <p:cNvSpPr txBox="1"/>
          <p:nvPr/>
        </p:nvSpPr>
        <p:spPr>
          <a:xfrm>
            <a:off x="0" y="1176083"/>
            <a:ext cx="12082072" cy="830997"/>
          </a:xfrm>
          <a:prstGeom prst="rect">
            <a:avLst/>
          </a:prstGeom>
          <a:noFill/>
        </p:spPr>
        <p:txBody>
          <a:bodyPr wrap="square" rtlCol="0">
            <a:spAutoFit/>
          </a:bodyPr>
          <a:lstStyle/>
          <a:p>
            <a:pPr algn="ctr"/>
            <a:r>
              <a:rPr lang="en-US" sz="2400" b="1" u="sng" dirty="0">
                <a:latin typeface="Cambria" panose="02040503050406030204" pitchFamily="18" charset="0"/>
              </a:rPr>
              <a:t>General Distribution of Women and Men in Banking  </a:t>
            </a:r>
          </a:p>
          <a:p>
            <a:endParaRPr lang="en-US" sz="2400" dirty="0"/>
          </a:p>
        </p:txBody>
      </p:sp>
      <p:sp>
        <p:nvSpPr>
          <p:cNvPr id="11" name="TextBox 10"/>
          <p:cNvSpPr txBox="1"/>
          <p:nvPr/>
        </p:nvSpPr>
        <p:spPr>
          <a:xfrm>
            <a:off x="299804" y="2995142"/>
            <a:ext cx="7824866" cy="2308324"/>
          </a:xfrm>
          <a:prstGeom prst="rect">
            <a:avLst/>
          </a:prstGeom>
          <a:noFill/>
        </p:spPr>
        <p:txBody>
          <a:bodyPr wrap="square" rtlCol="0">
            <a:spAutoFit/>
          </a:bodyPr>
          <a:lstStyle/>
          <a:p>
            <a:r>
              <a:rPr lang="en-US" sz="2400" dirty="0">
                <a:latin typeface="Cambria" panose="02040503050406030204" pitchFamily="18" charset="0"/>
              </a:rPr>
              <a:t>Total Male 	: 		        150</a:t>
            </a:r>
          </a:p>
          <a:p>
            <a:r>
              <a:rPr lang="en-US" sz="2400" dirty="0">
                <a:latin typeface="Cambria" panose="02040503050406030204" pitchFamily="18" charset="0"/>
              </a:rPr>
              <a:t>                                  63.5 % </a:t>
            </a:r>
          </a:p>
          <a:p>
            <a:r>
              <a:rPr lang="en-US" sz="2400" dirty="0">
                <a:latin typeface="Cambria" panose="02040503050406030204" pitchFamily="18" charset="0"/>
              </a:rPr>
              <a:t>Total Female : 		           86</a:t>
            </a:r>
          </a:p>
          <a:p>
            <a:r>
              <a:rPr lang="en-US" sz="2400" dirty="0">
                <a:latin typeface="Cambria" panose="02040503050406030204" pitchFamily="18" charset="0"/>
              </a:rPr>
              <a:t>		      36.5% </a:t>
            </a:r>
          </a:p>
          <a:p>
            <a:r>
              <a:rPr lang="en-US" sz="2400" dirty="0">
                <a:latin typeface="Cambria" panose="02040503050406030204" pitchFamily="18" charset="0"/>
              </a:rPr>
              <a:t>Total Staff Member 		        236 </a:t>
            </a:r>
          </a:p>
          <a:p>
            <a:endParaRPr lang="en-US" sz="2400" dirty="0"/>
          </a:p>
        </p:txBody>
      </p:sp>
      <p:cxnSp>
        <p:nvCxnSpPr>
          <p:cNvPr id="21" name="Straight Connector 20"/>
          <p:cNvCxnSpPr/>
          <p:nvPr/>
        </p:nvCxnSpPr>
        <p:spPr>
          <a:xfrm flipV="1">
            <a:off x="4227226" y="4467067"/>
            <a:ext cx="1379095" cy="149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452205" y="4428736"/>
            <a:ext cx="1106770" cy="83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02587" y="3670290"/>
            <a:ext cx="1106770" cy="83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Slide Number Placeholder 6"/>
          <p:cNvSpPr txBox="1">
            <a:spLocks/>
          </p:cNvSpPr>
          <p:nvPr/>
        </p:nvSpPr>
        <p:spPr>
          <a:xfrm>
            <a:off x="11737300" y="6501223"/>
            <a:ext cx="409731"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4</a:t>
            </a:r>
          </a:p>
        </p:txBody>
      </p:sp>
    </p:spTree>
    <p:extLst>
      <p:ext uri="{BB962C8B-B14F-4D97-AF65-F5344CB8AC3E}">
        <p14:creationId xmlns:p14="http://schemas.microsoft.com/office/powerpoint/2010/main" xmlns="" val="711854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164" y="0"/>
            <a:ext cx="7974584" cy="914400"/>
          </a:xfrm>
          <a:prstGeom prst="rect">
            <a:avLst/>
          </a:prstGeom>
        </p:spPr>
        <p:txBody>
          <a:bodyPr anchor="ctr">
            <a:noAutofit/>
          </a:bodyPr>
          <a:lstStyle/>
          <a:p>
            <a:pPr algn="ctr"/>
            <a:r>
              <a:rPr lang="en-US" sz="3000" b="1" dirty="0">
                <a:solidFill>
                  <a:schemeClr val="bg2"/>
                </a:solidFill>
                <a:effectLst>
                  <a:outerShdw blurRad="38100" dist="38100" dir="2700000" algn="tl">
                    <a:srgbClr val="000000">
                      <a:alpha val="43137"/>
                    </a:srgbClr>
                  </a:outerShdw>
                </a:effectLst>
                <a:latin typeface="Cambria" panose="02040503050406030204" pitchFamily="18" charset="0"/>
              </a:rPr>
              <a:t>CORPORATE STRUCTURE </a:t>
            </a:r>
            <a:endParaRPr lang="en-US" sz="3000" dirty="0">
              <a:solidFill>
                <a:schemeClr val="bg2"/>
              </a:solidFill>
            </a:endParaRPr>
          </a:p>
        </p:txBody>
      </p:sp>
      <p:sp>
        <p:nvSpPr>
          <p:cNvPr id="4" name="TextBox 3"/>
          <p:cNvSpPr txBox="1"/>
          <p:nvPr/>
        </p:nvSpPr>
        <p:spPr>
          <a:xfrm>
            <a:off x="0" y="944380"/>
            <a:ext cx="12162019" cy="461665"/>
          </a:xfrm>
          <a:prstGeom prst="rect">
            <a:avLst/>
          </a:prstGeom>
          <a:noFill/>
        </p:spPr>
        <p:txBody>
          <a:bodyPr wrap="square" rtlCol="0">
            <a:spAutoFit/>
          </a:bodyPr>
          <a:lstStyle/>
          <a:p>
            <a:pPr algn="ctr"/>
            <a:r>
              <a:rPr lang="en-US" sz="2400" b="1" dirty="0">
                <a:latin typeface="Cambria" panose="02040503050406030204" pitchFamily="18" charset="0"/>
              </a:rPr>
              <a:t>    </a:t>
            </a:r>
            <a:r>
              <a:rPr lang="en-US" sz="2400" b="1" u="sng" dirty="0">
                <a:latin typeface="Cambria" panose="02040503050406030204" pitchFamily="18" charset="0"/>
              </a:rPr>
              <a:t> Women and Men in the Banking Sector (Average Sample)  </a:t>
            </a:r>
          </a:p>
        </p:txBody>
      </p:sp>
      <p:graphicFrame>
        <p:nvGraphicFramePr>
          <p:cNvPr id="17" name="Table 16"/>
          <p:cNvGraphicFramePr>
            <a:graphicFrameLocks noGrp="1"/>
          </p:cNvGraphicFramePr>
          <p:nvPr>
            <p:extLst>
              <p:ext uri="{D42A27DB-BD31-4B8C-83A1-F6EECF244321}">
                <p14:modId xmlns:p14="http://schemas.microsoft.com/office/powerpoint/2010/main" xmlns="" val="2095877484"/>
              </p:ext>
            </p:extLst>
          </p:nvPr>
        </p:nvGraphicFramePr>
        <p:xfrm>
          <a:off x="569623" y="1560728"/>
          <a:ext cx="5246557" cy="4556124"/>
        </p:xfrm>
        <a:graphic>
          <a:graphicData uri="http://schemas.openxmlformats.org/drawingml/2006/table">
            <a:tbl>
              <a:tblPr firstRow="1" bandRow="1">
                <a:tableStyleId>{5940675A-B579-460E-94D1-54222C63F5DA}</a:tableStyleId>
              </a:tblPr>
              <a:tblGrid>
                <a:gridCol w="2692112">
                  <a:extLst>
                    <a:ext uri="{9D8B030D-6E8A-4147-A177-3AD203B41FA5}">
                      <a16:colId xmlns:a16="http://schemas.microsoft.com/office/drawing/2014/main" xmlns="" val="2345996729"/>
                    </a:ext>
                  </a:extLst>
                </a:gridCol>
                <a:gridCol w="1242805">
                  <a:extLst>
                    <a:ext uri="{9D8B030D-6E8A-4147-A177-3AD203B41FA5}">
                      <a16:colId xmlns:a16="http://schemas.microsoft.com/office/drawing/2014/main" xmlns="" val="3380643851"/>
                    </a:ext>
                  </a:extLst>
                </a:gridCol>
                <a:gridCol w="1311640">
                  <a:extLst>
                    <a:ext uri="{9D8B030D-6E8A-4147-A177-3AD203B41FA5}">
                      <a16:colId xmlns:a16="http://schemas.microsoft.com/office/drawing/2014/main" xmlns="" val="911533118"/>
                    </a:ext>
                  </a:extLst>
                </a:gridCol>
              </a:tblGrid>
              <a:tr h="676674">
                <a:tc>
                  <a:txBody>
                    <a:bodyPr/>
                    <a:lstStyle/>
                    <a:p>
                      <a:pPr algn="ctr">
                        <a:lnSpc>
                          <a:spcPct val="150000"/>
                        </a:lnSpc>
                      </a:pPr>
                      <a:r>
                        <a:rPr lang="en-US" sz="2400" b="0" dirty="0">
                          <a:solidFill>
                            <a:schemeClr val="bg1"/>
                          </a:solidFill>
                          <a:latin typeface="Cambria" panose="02040503050406030204" pitchFamily="18" charset="0"/>
                        </a:rPr>
                        <a:t>Position</a:t>
                      </a:r>
                      <a:r>
                        <a:rPr lang="en-US" sz="2400" b="0" baseline="0" dirty="0">
                          <a:solidFill>
                            <a:schemeClr val="bg1"/>
                          </a:solidFill>
                          <a:latin typeface="Cambria" panose="02040503050406030204" pitchFamily="18" charset="0"/>
                        </a:rPr>
                        <a:t> </a:t>
                      </a:r>
                      <a:endParaRPr lang="en-US" sz="2400" b="0" dirty="0">
                        <a:solidFill>
                          <a:schemeClr val="bg1"/>
                        </a:solidFill>
                        <a:latin typeface="Cambria" panose="02040503050406030204" pitchFamily="18" charset="0"/>
                      </a:endParaRPr>
                    </a:p>
                  </a:txBody>
                  <a:tcPr>
                    <a:solidFill>
                      <a:schemeClr val="bg1">
                        <a:lumMod val="50000"/>
                      </a:schemeClr>
                    </a:solidFill>
                  </a:tcPr>
                </a:tc>
                <a:tc>
                  <a:txBody>
                    <a:bodyPr/>
                    <a:lstStyle/>
                    <a:p>
                      <a:pPr algn="ctr">
                        <a:lnSpc>
                          <a:spcPct val="150000"/>
                        </a:lnSpc>
                      </a:pPr>
                      <a:r>
                        <a:rPr lang="en-US" sz="2400" b="0" dirty="0">
                          <a:solidFill>
                            <a:schemeClr val="bg1"/>
                          </a:solidFill>
                          <a:latin typeface="Cambria" panose="02040503050406030204" pitchFamily="18" charset="0"/>
                        </a:rPr>
                        <a:t>Male </a:t>
                      </a:r>
                    </a:p>
                  </a:txBody>
                  <a:tcPr>
                    <a:solidFill>
                      <a:schemeClr val="bg1">
                        <a:lumMod val="50000"/>
                      </a:schemeClr>
                    </a:solidFill>
                  </a:tcPr>
                </a:tc>
                <a:tc>
                  <a:txBody>
                    <a:bodyPr/>
                    <a:lstStyle/>
                    <a:p>
                      <a:pPr>
                        <a:lnSpc>
                          <a:spcPct val="150000"/>
                        </a:lnSpc>
                      </a:pPr>
                      <a:r>
                        <a:rPr lang="en-US" sz="2400" b="0" dirty="0">
                          <a:solidFill>
                            <a:schemeClr val="bg1"/>
                          </a:solidFill>
                          <a:latin typeface="Cambria" panose="02040503050406030204" pitchFamily="18" charset="0"/>
                        </a:rPr>
                        <a:t>Female</a:t>
                      </a:r>
                      <a:r>
                        <a:rPr lang="en-US" sz="2000" b="0" dirty="0">
                          <a:solidFill>
                            <a:schemeClr val="bg1"/>
                          </a:solidFill>
                          <a:latin typeface="Cambria" panose="02040503050406030204" pitchFamily="18" charset="0"/>
                        </a:rPr>
                        <a:t> </a:t>
                      </a:r>
                    </a:p>
                  </a:txBody>
                  <a:tcPr>
                    <a:solidFill>
                      <a:schemeClr val="bg1">
                        <a:lumMod val="50000"/>
                      </a:schemeClr>
                    </a:solidFill>
                  </a:tcPr>
                </a:tc>
                <a:extLst>
                  <a:ext uri="{0D108BD9-81ED-4DB2-BD59-A6C34878D82A}">
                    <a16:rowId xmlns:a16="http://schemas.microsoft.com/office/drawing/2014/main" xmlns="" val="2171929639"/>
                  </a:ext>
                </a:extLst>
              </a:tr>
              <a:tr h="646575">
                <a:tc>
                  <a:txBody>
                    <a:bodyPr/>
                    <a:lstStyle/>
                    <a:p>
                      <a:pPr>
                        <a:lnSpc>
                          <a:spcPct val="150000"/>
                        </a:lnSpc>
                      </a:pPr>
                      <a:r>
                        <a:rPr lang="en-US" b="0" dirty="0">
                          <a:latin typeface="Cambria" panose="02040503050406030204" pitchFamily="18" charset="0"/>
                        </a:rPr>
                        <a:t>Executive</a:t>
                      </a:r>
                    </a:p>
                  </a:txBody>
                  <a:tcPr/>
                </a:tc>
                <a:tc>
                  <a:txBody>
                    <a:bodyPr/>
                    <a:lstStyle/>
                    <a:p>
                      <a:pPr algn="ctr">
                        <a:lnSpc>
                          <a:spcPct val="150000"/>
                        </a:lnSpc>
                      </a:pPr>
                      <a:r>
                        <a:rPr lang="en-US" b="0" dirty="0">
                          <a:latin typeface="Cambria" panose="02040503050406030204" pitchFamily="18" charset="0"/>
                        </a:rPr>
                        <a:t>2%</a:t>
                      </a:r>
                    </a:p>
                  </a:txBody>
                  <a:tcPr/>
                </a:tc>
                <a:tc>
                  <a:txBody>
                    <a:bodyPr/>
                    <a:lstStyle/>
                    <a:p>
                      <a:pPr algn="ctr">
                        <a:lnSpc>
                          <a:spcPct val="150000"/>
                        </a:lnSpc>
                      </a:pPr>
                      <a:r>
                        <a:rPr lang="en-US" b="0" dirty="0">
                          <a:latin typeface="Cambria" panose="02040503050406030204" pitchFamily="18" charset="0"/>
                        </a:rPr>
                        <a:t>1.1%</a:t>
                      </a:r>
                    </a:p>
                  </a:txBody>
                  <a:tcPr/>
                </a:tc>
                <a:extLst>
                  <a:ext uri="{0D108BD9-81ED-4DB2-BD59-A6C34878D82A}">
                    <a16:rowId xmlns:a16="http://schemas.microsoft.com/office/drawing/2014/main" xmlns="" val="1070507976"/>
                  </a:ext>
                </a:extLst>
              </a:tr>
              <a:tr h="646575">
                <a:tc>
                  <a:txBody>
                    <a:bodyPr/>
                    <a:lstStyle/>
                    <a:p>
                      <a:pPr>
                        <a:lnSpc>
                          <a:spcPct val="150000"/>
                        </a:lnSpc>
                      </a:pPr>
                      <a:r>
                        <a:rPr lang="en-US" b="0" dirty="0">
                          <a:latin typeface="Cambria" panose="02040503050406030204" pitchFamily="18" charset="0"/>
                        </a:rPr>
                        <a:t>Senior Management</a:t>
                      </a:r>
                    </a:p>
                  </a:txBody>
                  <a:tcPr/>
                </a:tc>
                <a:tc>
                  <a:txBody>
                    <a:bodyPr/>
                    <a:lstStyle/>
                    <a:p>
                      <a:pPr algn="ctr">
                        <a:lnSpc>
                          <a:spcPct val="150000"/>
                        </a:lnSpc>
                      </a:pPr>
                      <a:r>
                        <a:rPr lang="en-US" b="0" dirty="0">
                          <a:latin typeface="Cambria" panose="02040503050406030204" pitchFamily="18" charset="0"/>
                        </a:rPr>
                        <a:t>9.3%</a:t>
                      </a:r>
                    </a:p>
                  </a:txBody>
                  <a:tcPr/>
                </a:tc>
                <a:tc>
                  <a:txBody>
                    <a:bodyPr/>
                    <a:lstStyle/>
                    <a:p>
                      <a:pPr algn="ctr">
                        <a:lnSpc>
                          <a:spcPct val="150000"/>
                        </a:lnSpc>
                      </a:pPr>
                      <a:r>
                        <a:rPr lang="en-US" b="0" dirty="0">
                          <a:latin typeface="Cambria" panose="02040503050406030204" pitchFamily="18" charset="0"/>
                        </a:rPr>
                        <a:t>- </a:t>
                      </a:r>
                    </a:p>
                  </a:txBody>
                  <a:tcPr/>
                </a:tc>
                <a:extLst>
                  <a:ext uri="{0D108BD9-81ED-4DB2-BD59-A6C34878D82A}">
                    <a16:rowId xmlns:a16="http://schemas.microsoft.com/office/drawing/2014/main" xmlns="" val="1558070525"/>
                  </a:ext>
                </a:extLst>
              </a:tr>
              <a:tr h="646575">
                <a:tc>
                  <a:txBody>
                    <a:bodyPr/>
                    <a:lstStyle/>
                    <a:p>
                      <a:pPr>
                        <a:lnSpc>
                          <a:spcPct val="150000"/>
                        </a:lnSpc>
                      </a:pPr>
                      <a:r>
                        <a:rPr lang="en-US" b="0" dirty="0">
                          <a:latin typeface="Cambria" panose="02040503050406030204" pitchFamily="18" charset="0"/>
                        </a:rPr>
                        <a:t>Managers</a:t>
                      </a:r>
                    </a:p>
                  </a:txBody>
                  <a:tcPr/>
                </a:tc>
                <a:tc>
                  <a:txBody>
                    <a:bodyPr/>
                    <a:lstStyle/>
                    <a:p>
                      <a:pPr algn="ctr">
                        <a:lnSpc>
                          <a:spcPct val="150000"/>
                        </a:lnSpc>
                      </a:pPr>
                      <a:r>
                        <a:rPr lang="en-US" b="0" dirty="0">
                          <a:latin typeface="Cambria" panose="02040503050406030204" pitchFamily="18" charset="0"/>
                        </a:rPr>
                        <a:t>5.3%</a:t>
                      </a:r>
                    </a:p>
                  </a:txBody>
                  <a:tcPr/>
                </a:tc>
                <a:tc>
                  <a:txBody>
                    <a:bodyPr/>
                    <a:lstStyle/>
                    <a:p>
                      <a:pPr algn="ctr">
                        <a:lnSpc>
                          <a:spcPct val="150000"/>
                        </a:lnSpc>
                      </a:pPr>
                      <a:r>
                        <a:rPr lang="en-US" b="0" dirty="0">
                          <a:latin typeface="Cambria" panose="02040503050406030204" pitchFamily="18" charset="0"/>
                        </a:rPr>
                        <a:t>4.6%</a:t>
                      </a:r>
                    </a:p>
                  </a:txBody>
                  <a:tcPr/>
                </a:tc>
                <a:extLst>
                  <a:ext uri="{0D108BD9-81ED-4DB2-BD59-A6C34878D82A}">
                    <a16:rowId xmlns:a16="http://schemas.microsoft.com/office/drawing/2014/main" xmlns="" val="3063964185"/>
                  </a:ext>
                </a:extLst>
              </a:tr>
              <a:tr h="646575">
                <a:tc>
                  <a:txBody>
                    <a:bodyPr/>
                    <a:lstStyle/>
                    <a:p>
                      <a:pPr>
                        <a:lnSpc>
                          <a:spcPct val="150000"/>
                        </a:lnSpc>
                      </a:pPr>
                      <a:r>
                        <a:rPr lang="en-US" b="0" dirty="0">
                          <a:latin typeface="Cambria" panose="02040503050406030204" pitchFamily="18" charset="0"/>
                        </a:rPr>
                        <a:t>Section Head </a:t>
                      </a:r>
                    </a:p>
                  </a:txBody>
                  <a:tcPr/>
                </a:tc>
                <a:tc>
                  <a:txBody>
                    <a:bodyPr/>
                    <a:lstStyle/>
                    <a:p>
                      <a:pPr algn="ctr">
                        <a:lnSpc>
                          <a:spcPct val="150000"/>
                        </a:lnSpc>
                      </a:pPr>
                      <a:r>
                        <a:rPr lang="en-US" b="0" dirty="0">
                          <a:latin typeface="Cambria" panose="02040503050406030204" pitchFamily="18" charset="0"/>
                        </a:rPr>
                        <a:t>13.3%</a:t>
                      </a:r>
                    </a:p>
                  </a:txBody>
                  <a:tcPr/>
                </a:tc>
                <a:tc>
                  <a:txBody>
                    <a:bodyPr/>
                    <a:lstStyle/>
                    <a:p>
                      <a:pPr algn="ctr">
                        <a:lnSpc>
                          <a:spcPct val="150000"/>
                        </a:lnSpc>
                      </a:pPr>
                      <a:r>
                        <a:rPr lang="en-US" b="0" dirty="0">
                          <a:latin typeface="Cambria" panose="02040503050406030204" pitchFamily="18" charset="0"/>
                        </a:rPr>
                        <a:t>9.3%</a:t>
                      </a:r>
                    </a:p>
                  </a:txBody>
                  <a:tcPr/>
                </a:tc>
                <a:extLst>
                  <a:ext uri="{0D108BD9-81ED-4DB2-BD59-A6C34878D82A}">
                    <a16:rowId xmlns:a16="http://schemas.microsoft.com/office/drawing/2014/main" xmlns="" val="1598388255"/>
                  </a:ext>
                </a:extLst>
              </a:tr>
              <a:tr h="646575">
                <a:tc>
                  <a:txBody>
                    <a:bodyPr/>
                    <a:lstStyle/>
                    <a:p>
                      <a:pPr>
                        <a:lnSpc>
                          <a:spcPct val="150000"/>
                        </a:lnSpc>
                      </a:pPr>
                      <a:r>
                        <a:rPr lang="en-US" b="0" dirty="0">
                          <a:latin typeface="Cambria" panose="02040503050406030204" pitchFamily="18" charset="0"/>
                        </a:rPr>
                        <a:t>Supervisory</a:t>
                      </a:r>
                    </a:p>
                  </a:txBody>
                  <a:tcPr/>
                </a:tc>
                <a:tc>
                  <a:txBody>
                    <a:bodyPr/>
                    <a:lstStyle/>
                    <a:p>
                      <a:pPr algn="ctr">
                        <a:lnSpc>
                          <a:spcPct val="150000"/>
                        </a:lnSpc>
                      </a:pPr>
                      <a:r>
                        <a:rPr kumimoji="0" lang="en-US" b="0" kern="1200" dirty="0">
                          <a:latin typeface="Cambria" panose="02040503050406030204" pitchFamily="18" charset="0"/>
                        </a:rPr>
                        <a:t>12.7</a:t>
                      </a:r>
                      <a:r>
                        <a:rPr lang="en-US" b="0" dirty="0">
                          <a:latin typeface="Cambria" panose="02040503050406030204" pitchFamily="18" charset="0"/>
                        </a:rPr>
                        <a:t>%</a:t>
                      </a:r>
                    </a:p>
                  </a:txBody>
                  <a:tcPr/>
                </a:tc>
                <a:tc>
                  <a:txBody>
                    <a:bodyPr/>
                    <a:lstStyle/>
                    <a:p>
                      <a:pPr algn="ctr">
                        <a:lnSpc>
                          <a:spcPct val="150000"/>
                        </a:lnSpc>
                      </a:pPr>
                      <a:r>
                        <a:rPr lang="en-US" b="0" dirty="0">
                          <a:latin typeface="Cambria" panose="02040503050406030204" pitchFamily="18" charset="0"/>
                        </a:rPr>
                        <a:t>14%</a:t>
                      </a:r>
                    </a:p>
                  </a:txBody>
                  <a:tcPr/>
                </a:tc>
                <a:extLst>
                  <a:ext uri="{0D108BD9-81ED-4DB2-BD59-A6C34878D82A}">
                    <a16:rowId xmlns:a16="http://schemas.microsoft.com/office/drawing/2014/main" xmlns="" val="3834456098"/>
                  </a:ext>
                </a:extLst>
              </a:tr>
              <a:tr h="646575">
                <a:tc>
                  <a:txBody>
                    <a:bodyPr/>
                    <a:lstStyle/>
                    <a:p>
                      <a:pPr>
                        <a:lnSpc>
                          <a:spcPct val="150000"/>
                        </a:lnSpc>
                      </a:pPr>
                      <a:r>
                        <a:rPr lang="en-US" b="0" dirty="0">
                          <a:latin typeface="Cambria" panose="02040503050406030204" pitchFamily="18" charset="0"/>
                        </a:rPr>
                        <a:t>Secretaries/Clerk </a:t>
                      </a:r>
                    </a:p>
                  </a:txBody>
                  <a:tcPr/>
                </a:tc>
                <a:tc>
                  <a:txBody>
                    <a:bodyPr/>
                    <a:lstStyle/>
                    <a:p>
                      <a:pPr algn="ctr">
                        <a:lnSpc>
                          <a:spcPct val="150000"/>
                        </a:lnSpc>
                      </a:pPr>
                      <a:r>
                        <a:rPr lang="en-US" b="0" dirty="0">
                          <a:latin typeface="Cambria" panose="02040503050406030204" pitchFamily="18" charset="0"/>
                        </a:rPr>
                        <a:t>57.4%</a:t>
                      </a:r>
                    </a:p>
                  </a:txBody>
                  <a:tcPr/>
                </a:tc>
                <a:tc>
                  <a:txBody>
                    <a:bodyPr/>
                    <a:lstStyle/>
                    <a:p>
                      <a:pPr algn="ctr">
                        <a:lnSpc>
                          <a:spcPct val="150000"/>
                        </a:lnSpc>
                      </a:pPr>
                      <a:r>
                        <a:rPr lang="en-US" b="0" dirty="0">
                          <a:latin typeface="Cambria" panose="02040503050406030204" pitchFamily="18" charset="0"/>
                        </a:rPr>
                        <a:t>71%</a:t>
                      </a:r>
                    </a:p>
                  </a:txBody>
                  <a:tcPr/>
                </a:tc>
                <a:extLst>
                  <a:ext uri="{0D108BD9-81ED-4DB2-BD59-A6C34878D82A}">
                    <a16:rowId xmlns:a16="http://schemas.microsoft.com/office/drawing/2014/main" xmlns="" val="3820574768"/>
                  </a:ext>
                </a:extLst>
              </a:tr>
            </a:tbl>
          </a:graphicData>
        </a:graphic>
      </p:graphicFrame>
      <p:graphicFrame>
        <p:nvGraphicFramePr>
          <p:cNvPr id="26" name="Chart 25"/>
          <p:cNvGraphicFramePr/>
          <p:nvPr>
            <p:extLst>
              <p:ext uri="{D42A27DB-BD31-4B8C-83A1-F6EECF244321}">
                <p14:modId xmlns:p14="http://schemas.microsoft.com/office/powerpoint/2010/main" xmlns="" val="1967064844"/>
              </p:ext>
            </p:extLst>
          </p:nvPr>
        </p:nvGraphicFramePr>
        <p:xfrm>
          <a:off x="6662294" y="1930059"/>
          <a:ext cx="4593652" cy="3719695"/>
        </p:xfrm>
        <a:graphic>
          <a:graphicData uri="http://schemas.openxmlformats.org/drawingml/2006/chart">
            <c:chart xmlns:c="http://schemas.openxmlformats.org/drawingml/2006/chart" xmlns:r="http://schemas.openxmlformats.org/officeDocument/2006/relationships" r:id="rId2"/>
          </a:graphicData>
        </a:graphic>
      </p:graphicFrame>
      <p:sp>
        <p:nvSpPr>
          <p:cNvPr id="27" name="Rectangle 26"/>
          <p:cNvSpPr/>
          <p:nvPr/>
        </p:nvSpPr>
        <p:spPr>
          <a:xfrm>
            <a:off x="6335842" y="1547242"/>
            <a:ext cx="5246557" cy="456961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p>
        </p:txBody>
      </p:sp>
      <p:sp>
        <p:nvSpPr>
          <p:cNvPr id="28" name="TextBox 27"/>
          <p:cNvSpPr txBox="1"/>
          <p:nvPr/>
        </p:nvSpPr>
        <p:spPr>
          <a:xfrm>
            <a:off x="6340835" y="1560727"/>
            <a:ext cx="5246557" cy="369332"/>
          </a:xfrm>
          <a:prstGeom prst="rect">
            <a:avLst/>
          </a:prstGeom>
          <a:noFill/>
        </p:spPr>
        <p:txBody>
          <a:bodyPr wrap="square" rtlCol="0">
            <a:spAutoFit/>
          </a:bodyPr>
          <a:lstStyle/>
          <a:p>
            <a:pPr algn="ctr"/>
            <a:r>
              <a:rPr lang="en-US" b="1" dirty="0">
                <a:latin typeface="Cambria" panose="02040503050406030204" pitchFamily="18" charset="0"/>
              </a:rPr>
              <a:t>Ratio of Male &amp; Female </a:t>
            </a:r>
          </a:p>
        </p:txBody>
      </p:sp>
      <p:sp>
        <p:nvSpPr>
          <p:cNvPr id="29" name="TextBox 28"/>
          <p:cNvSpPr txBox="1"/>
          <p:nvPr/>
        </p:nvSpPr>
        <p:spPr>
          <a:xfrm>
            <a:off x="10551404" y="4452077"/>
            <a:ext cx="824462" cy="369332"/>
          </a:xfrm>
          <a:prstGeom prst="rect">
            <a:avLst/>
          </a:prstGeom>
          <a:noFill/>
        </p:spPr>
        <p:txBody>
          <a:bodyPr wrap="square" rtlCol="0">
            <a:spAutoFit/>
          </a:bodyPr>
          <a:lstStyle/>
          <a:p>
            <a:r>
              <a:rPr lang="en-US" sz="1400" b="1" dirty="0">
                <a:latin typeface="Cambria" panose="02040503050406030204" pitchFamily="18" charset="0"/>
              </a:rPr>
              <a:t>Gender</a:t>
            </a:r>
            <a:r>
              <a:rPr lang="en-US" dirty="0"/>
              <a:t> </a:t>
            </a:r>
          </a:p>
        </p:txBody>
      </p:sp>
      <p:sp>
        <p:nvSpPr>
          <p:cNvPr id="9" name="Slide Number Placeholder 6"/>
          <p:cNvSpPr txBox="1">
            <a:spLocks/>
          </p:cNvSpPr>
          <p:nvPr/>
        </p:nvSpPr>
        <p:spPr>
          <a:xfrm>
            <a:off x="11737300" y="6501223"/>
            <a:ext cx="409731"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5</a:t>
            </a:r>
          </a:p>
        </p:txBody>
      </p:sp>
    </p:spTree>
    <p:extLst>
      <p:ext uri="{BB962C8B-B14F-4D97-AF65-F5344CB8AC3E}">
        <p14:creationId xmlns:p14="http://schemas.microsoft.com/office/powerpoint/2010/main" xmlns="" val="1475645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111967" y="2070396"/>
            <a:ext cx="4778125" cy="2745910"/>
          </a:xfrm>
          <a:prstGeom prst="rect">
            <a:avLst/>
          </a:prstGeom>
        </p:spPr>
      </p:pic>
      <p:sp>
        <p:nvSpPr>
          <p:cNvPr id="2" name="Title 1"/>
          <p:cNvSpPr txBox="1">
            <a:spLocks/>
          </p:cNvSpPr>
          <p:nvPr/>
        </p:nvSpPr>
        <p:spPr>
          <a:xfrm>
            <a:off x="0" y="0"/>
            <a:ext cx="7974767" cy="914401"/>
          </a:xfrm>
          <a:prstGeom prst="rect">
            <a:avLst/>
          </a:prstGeom>
        </p:spPr>
        <p:txBody>
          <a:bodyPr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000" b="1" u="sng" dirty="0">
                <a:solidFill>
                  <a:schemeClr val="bg2"/>
                </a:solidFill>
                <a:effectLst>
                  <a:outerShdw blurRad="38100" dist="38100" dir="2700000" algn="tl">
                    <a:srgbClr val="000000">
                      <a:alpha val="43137"/>
                    </a:srgbClr>
                  </a:outerShdw>
                </a:effectLst>
                <a:latin typeface="Cambria" panose="02040503050406030204" pitchFamily="18" charset="0"/>
              </a:rPr>
              <a:t>1.CORPORATE STRUCTURE </a:t>
            </a:r>
            <a:endParaRPr lang="en-US" sz="3000" dirty="0">
              <a:solidFill>
                <a:schemeClr val="bg2"/>
              </a:solidFill>
            </a:endParaRPr>
          </a:p>
        </p:txBody>
      </p:sp>
      <p:sp>
        <p:nvSpPr>
          <p:cNvPr id="3" name="TextBox 2"/>
          <p:cNvSpPr txBox="1"/>
          <p:nvPr/>
        </p:nvSpPr>
        <p:spPr>
          <a:xfrm>
            <a:off x="0" y="1159108"/>
            <a:ext cx="12147031" cy="461665"/>
          </a:xfrm>
          <a:prstGeom prst="rect">
            <a:avLst/>
          </a:prstGeom>
          <a:noFill/>
        </p:spPr>
        <p:txBody>
          <a:bodyPr wrap="square" rtlCol="0">
            <a:spAutoFit/>
          </a:bodyPr>
          <a:lstStyle/>
          <a:p>
            <a:r>
              <a:rPr lang="en-US" sz="2400" b="1" u="sng" dirty="0">
                <a:latin typeface="Cambria" panose="02040503050406030204" pitchFamily="18" charset="0"/>
              </a:rPr>
              <a:t>Barriers to Career Enhancement </a:t>
            </a:r>
          </a:p>
        </p:txBody>
      </p:sp>
      <p:sp>
        <p:nvSpPr>
          <p:cNvPr id="4" name="TextBox 3"/>
          <p:cNvSpPr txBox="1"/>
          <p:nvPr/>
        </p:nvSpPr>
        <p:spPr>
          <a:xfrm>
            <a:off x="434715" y="2070396"/>
            <a:ext cx="6790544" cy="1200329"/>
          </a:xfrm>
          <a:prstGeom prst="rect">
            <a:avLst/>
          </a:prstGeom>
          <a:noFill/>
        </p:spPr>
        <p:txBody>
          <a:bodyPr wrap="square" rtlCol="0">
            <a:spAutoFit/>
          </a:bodyPr>
          <a:lstStyle/>
          <a:p>
            <a:pPr algn="just"/>
            <a:r>
              <a:rPr lang="en-US" sz="2400" dirty="0">
                <a:latin typeface="Cambria" panose="02040503050406030204" pitchFamily="18" charset="0"/>
              </a:rPr>
              <a:t>1. Inaccurate assumption and impression that govern men’s expectation of what women can achieve and women’s expectation of themselves.</a:t>
            </a:r>
          </a:p>
        </p:txBody>
      </p:sp>
      <p:sp>
        <p:nvSpPr>
          <p:cNvPr id="7" name="Slide Number Placeholder 6"/>
          <p:cNvSpPr txBox="1">
            <a:spLocks/>
          </p:cNvSpPr>
          <p:nvPr/>
        </p:nvSpPr>
        <p:spPr>
          <a:xfrm>
            <a:off x="11737300" y="6501223"/>
            <a:ext cx="409731"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6</a:t>
            </a:r>
          </a:p>
        </p:txBody>
      </p:sp>
    </p:spTree>
    <p:extLst>
      <p:ext uri="{BB962C8B-B14F-4D97-AF65-F5344CB8AC3E}">
        <p14:creationId xmlns:p14="http://schemas.microsoft.com/office/powerpoint/2010/main" xmlns="" val="2396909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2301258" y="3353619"/>
            <a:ext cx="3080212" cy="2213189"/>
          </a:xfrm>
          <a:prstGeom prst="rect">
            <a:avLst/>
          </a:prstGeom>
        </p:spPr>
      </p:pic>
      <p:pic>
        <p:nvPicPr>
          <p:cNvPr id="5" name="Picture 4"/>
          <p:cNvPicPr>
            <a:picLocks noChangeAspect="1"/>
          </p:cNvPicPr>
          <p:nvPr/>
        </p:nvPicPr>
        <p:blipFill>
          <a:blip r:embed="rId3" cstate="print">
            <a:extLst>
              <a:ext uri="{BEBA8EAE-BF5A-486C-A8C5-ECC9F3942E4B}">
                <a14:imgProps xmlns:a14="http://schemas.microsoft.com/office/drawing/2010/main" xmlns="">
                  <a14:imgLayer r:embed="rId4">
                    <a14:imgEffect>
                      <a14:saturation sat="33000"/>
                    </a14:imgEffect>
                  </a14:imgLayer>
                </a14:imgProps>
              </a:ext>
              <a:ext uri="{28A0092B-C50C-407E-A947-70E740481C1C}">
                <a14:useLocalDpi xmlns:a14="http://schemas.microsoft.com/office/drawing/2010/main" xmlns="" val="0"/>
              </a:ext>
            </a:extLst>
          </a:blip>
          <a:stretch>
            <a:fillRect/>
          </a:stretch>
        </p:blipFill>
        <p:spPr>
          <a:xfrm>
            <a:off x="7871565" y="1289116"/>
            <a:ext cx="4122653" cy="3088012"/>
          </a:xfrm>
          <a:prstGeom prst="rect">
            <a:avLst/>
          </a:prstGeom>
        </p:spPr>
      </p:pic>
      <p:sp>
        <p:nvSpPr>
          <p:cNvPr id="2" name="Title 1"/>
          <p:cNvSpPr txBox="1">
            <a:spLocks/>
          </p:cNvSpPr>
          <p:nvPr/>
        </p:nvSpPr>
        <p:spPr>
          <a:xfrm>
            <a:off x="0" y="0"/>
            <a:ext cx="8019738" cy="914401"/>
          </a:xfrm>
          <a:prstGeom prst="rect">
            <a:avLst/>
          </a:prstGeom>
        </p:spPr>
        <p:txBody>
          <a:bodyPr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3000" b="1" dirty="0">
                <a:solidFill>
                  <a:schemeClr val="bg2"/>
                </a:solidFill>
                <a:latin typeface="Cambria" panose="02040503050406030204" pitchFamily="18" charset="0"/>
              </a:rPr>
              <a:t> </a:t>
            </a:r>
            <a:r>
              <a:rPr lang="en-US" sz="3000" b="1" dirty="0">
                <a:solidFill>
                  <a:schemeClr val="bg2"/>
                </a:solidFill>
                <a:effectLst>
                  <a:outerShdw blurRad="38100" dist="38100" dir="2700000" algn="tl">
                    <a:srgbClr val="000000">
                      <a:alpha val="43137"/>
                    </a:srgbClr>
                  </a:outerShdw>
                </a:effectLst>
                <a:latin typeface="Cambria" panose="02040503050406030204" pitchFamily="18" charset="0"/>
              </a:rPr>
              <a:t>CORPORATE STRUCTURE </a:t>
            </a:r>
            <a:endParaRPr lang="en-US" sz="3000" dirty="0">
              <a:solidFill>
                <a:schemeClr val="bg2"/>
              </a:solidFill>
            </a:endParaRPr>
          </a:p>
        </p:txBody>
      </p:sp>
      <p:sp>
        <p:nvSpPr>
          <p:cNvPr id="4" name="TextBox 3"/>
          <p:cNvSpPr txBox="1"/>
          <p:nvPr/>
        </p:nvSpPr>
        <p:spPr>
          <a:xfrm>
            <a:off x="494675" y="1270785"/>
            <a:ext cx="6790545" cy="1200329"/>
          </a:xfrm>
          <a:prstGeom prst="rect">
            <a:avLst/>
          </a:prstGeom>
          <a:noFill/>
        </p:spPr>
        <p:txBody>
          <a:bodyPr wrap="square" rtlCol="0">
            <a:spAutoFit/>
          </a:bodyPr>
          <a:lstStyle/>
          <a:p>
            <a:pPr algn="just"/>
            <a:r>
              <a:rPr lang="en-US" sz="2400" dirty="0">
                <a:latin typeface="Cambria" panose="02040503050406030204" pitchFamily="18" charset="0"/>
              </a:rPr>
              <a:t>2. Lack of encouragement, access to opportunities, even information needed to achieve full potential. This is more recognize at senior level </a:t>
            </a:r>
          </a:p>
        </p:txBody>
      </p:sp>
      <p:sp>
        <p:nvSpPr>
          <p:cNvPr id="7" name="Slide Number Placeholder 6"/>
          <p:cNvSpPr txBox="1">
            <a:spLocks/>
          </p:cNvSpPr>
          <p:nvPr/>
        </p:nvSpPr>
        <p:spPr>
          <a:xfrm>
            <a:off x="11737300" y="6501223"/>
            <a:ext cx="409731"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7</a:t>
            </a:r>
          </a:p>
        </p:txBody>
      </p:sp>
    </p:spTree>
    <p:extLst>
      <p:ext uri="{BB962C8B-B14F-4D97-AF65-F5344CB8AC3E}">
        <p14:creationId xmlns:p14="http://schemas.microsoft.com/office/powerpoint/2010/main" xmlns="" val="1256590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clrChange>
              <a:clrFrom>
                <a:srgbClr val="4BBC88"/>
              </a:clrFrom>
              <a:clrTo>
                <a:srgbClr val="4BBC88">
                  <a:alpha val="0"/>
                </a:srgbClr>
              </a:clrTo>
            </a:clrChange>
            <a:biLevel thresh="50000"/>
            <a:extLst>
              <a:ext uri="{28A0092B-C50C-407E-A947-70E740481C1C}">
                <a14:useLocalDpi xmlns:a14="http://schemas.microsoft.com/office/drawing/2010/main" xmlns="" val="0"/>
              </a:ext>
            </a:extLst>
          </a:blip>
          <a:stretch>
            <a:fillRect/>
          </a:stretch>
        </p:blipFill>
        <p:spPr>
          <a:xfrm>
            <a:off x="7162932" y="1184224"/>
            <a:ext cx="5029068" cy="4551517"/>
          </a:xfrm>
          <a:prstGeom prst="rect">
            <a:avLst/>
          </a:prstGeom>
          <a:noFill/>
          <a:ln>
            <a:noFill/>
          </a:ln>
        </p:spPr>
      </p:pic>
      <p:sp>
        <p:nvSpPr>
          <p:cNvPr id="2" name="Title 1"/>
          <p:cNvSpPr txBox="1">
            <a:spLocks/>
          </p:cNvSpPr>
          <p:nvPr/>
        </p:nvSpPr>
        <p:spPr>
          <a:xfrm>
            <a:off x="0" y="0"/>
            <a:ext cx="7944787" cy="914401"/>
          </a:xfrm>
          <a:prstGeom prst="rect">
            <a:avLst/>
          </a:prstGeom>
        </p:spPr>
        <p:txBody>
          <a:bodyPr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3000" b="1" dirty="0">
                <a:solidFill>
                  <a:schemeClr val="bg2"/>
                </a:solidFill>
                <a:latin typeface="Cambria" panose="02040503050406030204" pitchFamily="18" charset="0"/>
              </a:rPr>
              <a:t> </a:t>
            </a:r>
            <a:r>
              <a:rPr lang="en-US" sz="3000" b="1" dirty="0">
                <a:solidFill>
                  <a:schemeClr val="bg2"/>
                </a:solidFill>
                <a:effectLst>
                  <a:outerShdw blurRad="38100" dist="38100" dir="2700000" algn="tl">
                    <a:srgbClr val="000000">
                      <a:alpha val="43137"/>
                    </a:srgbClr>
                  </a:outerShdw>
                </a:effectLst>
                <a:latin typeface="Cambria" panose="02040503050406030204" pitchFamily="18" charset="0"/>
              </a:rPr>
              <a:t>CORPORATE STRUCTURE </a:t>
            </a:r>
            <a:endParaRPr lang="en-US" sz="3000" dirty="0">
              <a:solidFill>
                <a:schemeClr val="bg2"/>
              </a:solidFill>
            </a:endParaRPr>
          </a:p>
        </p:txBody>
      </p:sp>
      <p:sp>
        <p:nvSpPr>
          <p:cNvPr id="4" name="TextBox 3"/>
          <p:cNvSpPr txBox="1"/>
          <p:nvPr/>
        </p:nvSpPr>
        <p:spPr>
          <a:xfrm>
            <a:off x="479685" y="1184224"/>
            <a:ext cx="6715594" cy="3046988"/>
          </a:xfrm>
          <a:prstGeom prst="rect">
            <a:avLst/>
          </a:prstGeom>
          <a:noFill/>
        </p:spPr>
        <p:txBody>
          <a:bodyPr wrap="square" rtlCol="0">
            <a:spAutoFit/>
          </a:bodyPr>
          <a:lstStyle/>
          <a:p>
            <a:pPr algn="just"/>
            <a:r>
              <a:rPr lang="en-US" sz="2400" dirty="0">
                <a:latin typeface="Cambria" panose="02040503050406030204" pitchFamily="18" charset="0"/>
              </a:rPr>
              <a:t>3. Responsiveness to the various multitude of commitment outside the work place. Although this is experienced by men and women whenever they respond to Society’s commitment (family, education and community ),employer often questions women on their commitment to work and hence opportunities for advancement is limited. </a:t>
            </a:r>
          </a:p>
        </p:txBody>
      </p:sp>
      <p:sp>
        <p:nvSpPr>
          <p:cNvPr id="6" name="Slide Number Placeholder 6"/>
          <p:cNvSpPr txBox="1">
            <a:spLocks/>
          </p:cNvSpPr>
          <p:nvPr/>
        </p:nvSpPr>
        <p:spPr>
          <a:xfrm>
            <a:off x="11737300" y="6501223"/>
            <a:ext cx="409731"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8</a:t>
            </a:r>
          </a:p>
        </p:txBody>
      </p:sp>
    </p:spTree>
    <p:extLst>
      <p:ext uri="{BB962C8B-B14F-4D97-AF65-F5344CB8AC3E}">
        <p14:creationId xmlns:p14="http://schemas.microsoft.com/office/powerpoint/2010/main" xmlns="" val="2137307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0"/>
            <a:ext cx="8064708" cy="914400"/>
          </a:xfrm>
          <a:prstGeom prst="rect">
            <a:avLst/>
          </a:prstGeom>
        </p:spPr>
        <p:txBody>
          <a:bodyPr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000" b="1" u="sng" dirty="0">
                <a:solidFill>
                  <a:schemeClr val="bg2"/>
                </a:solidFill>
                <a:effectLst>
                  <a:outerShdw blurRad="38100" dist="38100" dir="2700000" algn="tl">
                    <a:srgbClr val="000000">
                      <a:alpha val="43137"/>
                    </a:srgbClr>
                  </a:outerShdw>
                </a:effectLst>
                <a:latin typeface="Cambria" panose="02040503050406030204" pitchFamily="18" charset="0"/>
              </a:rPr>
              <a:t>2.UNDERSTANDING YOUR RIGHTS  </a:t>
            </a:r>
            <a:endParaRPr lang="en-US" sz="3000" dirty="0">
              <a:solidFill>
                <a:schemeClr val="bg2"/>
              </a:solidFill>
            </a:endParaRPr>
          </a:p>
        </p:txBody>
      </p:sp>
      <p:sp>
        <p:nvSpPr>
          <p:cNvPr id="4" name="TextBox 3"/>
          <p:cNvSpPr txBox="1"/>
          <p:nvPr/>
        </p:nvSpPr>
        <p:spPr>
          <a:xfrm>
            <a:off x="479685" y="1124259"/>
            <a:ext cx="11212643" cy="3662541"/>
          </a:xfrm>
          <a:prstGeom prst="rect">
            <a:avLst/>
          </a:prstGeom>
          <a:noFill/>
        </p:spPr>
        <p:txBody>
          <a:bodyPr wrap="square" rtlCol="0">
            <a:spAutoFit/>
          </a:bodyPr>
          <a:lstStyle/>
          <a:p>
            <a:pPr algn="just"/>
            <a:r>
              <a:rPr lang="en-US" sz="2400" dirty="0">
                <a:latin typeface="Cambria" panose="02040503050406030204" pitchFamily="18" charset="0"/>
              </a:rPr>
              <a:t>If we question women’s position in Corporate Structure from the perspective of their superiors and why they are under-represented at senior levels of the organization, we will find the following reasons: </a:t>
            </a:r>
          </a:p>
          <a:p>
            <a:pPr algn="just"/>
            <a:endParaRPr lang="en-US" sz="1000" dirty="0">
              <a:latin typeface="Cambria" panose="02040503050406030204" pitchFamily="18" charset="0"/>
            </a:endParaRPr>
          </a:p>
          <a:p>
            <a:pPr marL="571500" indent="-571500" algn="just">
              <a:buFont typeface="Wingdings" panose="05000000000000000000" pitchFamily="2" charset="2"/>
              <a:buChar char="v"/>
            </a:pPr>
            <a:r>
              <a:rPr lang="en-US" sz="2400" dirty="0">
                <a:latin typeface="Cambria" panose="02040503050406030204" pitchFamily="18" charset="0"/>
              </a:rPr>
              <a:t>Too young or too old to compete with men promotion </a:t>
            </a:r>
          </a:p>
          <a:p>
            <a:pPr marL="571500" indent="-571500" algn="just">
              <a:buFont typeface="Wingdings" panose="05000000000000000000" pitchFamily="2" charset="2"/>
              <a:buChar char="v"/>
            </a:pPr>
            <a:r>
              <a:rPr lang="en-US" sz="2400" dirty="0">
                <a:latin typeface="Cambria" panose="02040503050406030204" pitchFamily="18" charset="0"/>
              </a:rPr>
              <a:t>Levels of education and experience required for women need to be higher in order to compete for the same position.</a:t>
            </a:r>
          </a:p>
          <a:p>
            <a:pPr marL="571500" indent="-571500" algn="just">
              <a:buFont typeface="Wingdings" panose="05000000000000000000" pitchFamily="2" charset="2"/>
              <a:buChar char="v"/>
            </a:pPr>
            <a:r>
              <a:rPr lang="en-US" sz="2400" dirty="0">
                <a:latin typeface="Cambria" panose="02040503050406030204" pitchFamily="18" charset="0"/>
              </a:rPr>
              <a:t>Less committed to their career. </a:t>
            </a:r>
          </a:p>
          <a:p>
            <a:pPr marL="571500" indent="-571500" algn="just">
              <a:buFont typeface="Wingdings" panose="05000000000000000000" pitchFamily="2" charset="2"/>
              <a:buChar char="v"/>
            </a:pPr>
            <a:r>
              <a:rPr lang="en-US" sz="2400" dirty="0">
                <a:latin typeface="Cambria" panose="02040503050406030204" pitchFamily="18" charset="0"/>
              </a:rPr>
              <a:t>Don’t have network to compete effectively with men. </a:t>
            </a:r>
          </a:p>
          <a:p>
            <a:pPr algn="just"/>
            <a:r>
              <a:rPr lang="en-US" sz="3000" dirty="0">
                <a:latin typeface="Cambria" panose="02040503050406030204" pitchFamily="18" charset="0"/>
              </a:rPr>
              <a:t> </a:t>
            </a:r>
          </a:p>
        </p:txBody>
      </p:sp>
      <p:sp>
        <p:nvSpPr>
          <p:cNvPr id="5" name="Slide Number Placeholder 6"/>
          <p:cNvSpPr txBox="1">
            <a:spLocks/>
          </p:cNvSpPr>
          <p:nvPr/>
        </p:nvSpPr>
        <p:spPr>
          <a:xfrm>
            <a:off x="11737300" y="6501223"/>
            <a:ext cx="409731"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9</a:t>
            </a:r>
          </a:p>
        </p:txBody>
      </p:sp>
    </p:spTree>
    <p:extLst>
      <p:ext uri="{BB962C8B-B14F-4D97-AF65-F5344CB8AC3E}">
        <p14:creationId xmlns:p14="http://schemas.microsoft.com/office/powerpoint/2010/main" xmlns="" val="2747314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0"/>
            <a:ext cx="7974767" cy="914401"/>
          </a:xfrm>
          <a:prstGeom prst="rect">
            <a:avLst/>
          </a:prstGeom>
        </p:spPr>
        <p:txBody>
          <a:bodyPr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3000" b="1" dirty="0">
                <a:solidFill>
                  <a:schemeClr val="bg2"/>
                </a:solidFill>
                <a:effectLst>
                  <a:outerShdw blurRad="38100" dist="38100" dir="2700000" algn="tl">
                    <a:srgbClr val="000000">
                      <a:alpha val="43137"/>
                    </a:srgbClr>
                  </a:outerShdw>
                </a:effectLst>
                <a:latin typeface="Cambria" panose="02040503050406030204" pitchFamily="18" charset="0"/>
              </a:rPr>
              <a:t>They Are Too Young or Too Old  </a:t>
            </a:r>
            <a:endParaRPr lang="en-US" sz="3000" dirty="0">
              <a:solidFill>
                <a:schemeClr val="bg2"/>
              </a:solidFill>
            </a:endParaRPr>
          </a:p>
        </p:txBody>
      </p:sp>
      <p:sp>
        <p:nvSpPr>
          <p:cNvPr id="4" name="TextBox 3"/>
          <p:cNvSpPr txBox="1"/>
          <p:nvPr/>
        </p:nvSpPr>
        <p:spPr>
          <a:xfrm>
            <a:off x="479685" y="1139251"/>
            <a:ext cx="6355830" cy="5401479"/>
          </a:xfrm>
          <a:prstGeom prst="rect">
            <a:avLst/>
          </a:prstGeom>
          <a:noFill/>
        </p:spPr>
        <p:txBody>
          <a:bodyPr wrap="square" rtlCol="0">
            <a:spAutoFit/>
          </a:bodyPr>
          <a:lstStyle/>
          <a:p>
            <a:pPr marL="457200" indent="-457200" algn="just">
              <a:buFont typeface="Arial" panose="020B0604020202020204" pitchFamily="34" charset="0"/>
              <a:buChar char="•"/>
            </a:pPr>
            <a:r>
              <a:rPr lang="en-US" sz="2400" b="1" u="sng" dirty="0">
                <a:latin typeface="Cambria" panose="02040503050406030204" pitchFamily="18" charset="0"/>
              </a:rPr>
              <a:t>The Perception</a:t>
            </a:r>
          </a:p>
          <a:p>
            <a:pPr marL="457200" indent="-457200" algn="just">
              <a:buFont typeface="Arial" panose="020B0604020202020204" pitchFamily="34" charset="0"/>
              <a:buChar char="•"/>
            </a:pPr>
            <a:endParaRPr lang="en-US" sz="500" u="sng" dirty="0">
              <a:latin typeface="Cambria" panose="02040503050406030204" pitchFamily="18" charset="0"/>
            </a:endParaRPr>
          </a:p>
          <a:p>
            <a:r>
              <a:rPr lang="en-US" sz="2400" dirty="0">
                <a:latin typeface="Cambria" panose="02040503050406030204" pitchFamily="18" charset="0"/>
              </a:rPr>
              <a:t>	Women at work are either too 	young 	or too old to compete with men 	for promotions </a:t>
            </a:r>
          </a:p>
          <a:p>
            <a:pPr algn="just"/>
            <a:endParaRPr lang="en-US" sz="1000" dirty="0">
              <a:latin typeface="Cambria" panose="02040503050406030204" pitchFamily="18" charset="0"/>
            </a:endParaRPr>
          </a:p>
          <a:p>
            <a:pPr algn="just"/>
            <a:r>
              <a:rPr lang="en-US" sz="2400" b="1" u="sng" dirty="0">
                <a:latin typeface="Cambria" panose="02040503050406030204" pitchFamily="18" charset="0"/>
              </a:rPr>
              <a:t>Conclusion: </a:t>
            </a:r>
          </a:p>
          <a:p>
            <a:pPr algn="just"/>
            <a:endParaRPr lang="en-US" sz="500" u="sng" dirty="0">
              <a:latin typeface="Cambria" panose="02040503050406030204" pitchFamily="18" charset="0"/>
            </a:endParaRPr>
          </a:p>
          <a:p>
            <a:pPr marL="342900" indent="-342900" algn="just">
              <a:buFont typeface="Arial" panose="020B0604020202020204" pitchFamily="34" charset="0"/>
              <a:buChar char="•"/>
            </a:pPr>
            <a:r>
              <a:rPr lang="en-US" sz="2400" dirty="0">
                <a:latin typeface="Cambria" panose="02040503050406030204" pitchFamily="18" charset="0"/>
              </a:rPr>
              <a:t>Women and Men at the Bank certain levels i.e. (Manager, Supervisory, Secretary/Clerk) are on average similar </a:t>
            </a:r>
          </a:p>
          <a:p>
            <a:pPr marL="342900" indent="-342900">
              <a:buFont typeface="Arial" panose="020B0604020202020204" pitchFamily="34" charset="0"/>
              <a:buChar char="•"/>
            </a:pPr>
            <a:r>
              <a:rPr lang="en-US" sz="2400" dirty="0">
                <a:latin typeface="Cambria" panose="02040503050406030204" pitchFamily="18" charset="0"/>
              </a:rPr>
              <a:t>Age difference do not explain the under-representation of women in senior jobs . </a:t>
            </a:r>
            <a:endParaRPr lang="en-US" sz="500" dirty="0">
              <a:latin typeface="Cambria" panose="02040503050406030204" pitchFamily="18" charset="0"/>
            </a:endParaRPr>
          </a:p>
          <a:p>
            <a:pPr marL="457200" indent="-457200">
              <a:buFont typeface="Arial" panose="020B0604020202020204" pitchFamily="34" charset="0"/>
              <a:buChar char="•"/>
            </a:pPr>
            <a:r>
              <a:rPr lang="en-US" sz="2400" dirty="0">
                <a:latin typeface="Cambria" panose="02040503050406030204" pitchFamily="18" charset="0"/>
              </a:rPr>
              <a:t>Age must not determine eligibility for promotion. </a:t>
            </a:r>
          </a:p>
          <a:p>
            <a:pPr algn="just"/>
            <a:endParaRPr lang="en-US" sz="3200" u="sng" dirty="0">
              <a:latin typeface="Cambria" panose="02040503050406030204" pitchFamily="18" charset="0"/>
            </a:endParaRPr>
          </a:p>
        </p:txBody>
      </p:sp>
      <p:graphicFrame>
        <p:nvGraphicFramePr>
          <p:cNvPr id="14" name="Chart 13"/>
          <p:cNvGraphicFramePr/>
          <p:nvPr>
            <p:extLst>
              <p:ext uri="{D42A27DB-BD31-4B8C-83A1-F6EECF244321}">
                <p14:modId xmlns:p14="http://schemas.microsoft.com/office/powerpoint/2010/main" xmlns="" val="342894519"/>
              </p:ext>
            </p:extLst>
          </p:nvPr>
        </p:nvGraphicFramePr>
        <p:xfrm>
          <a:off x="7315199" y="1139251"/>
          <a:ext cx="4771869" cy="4736247"/>
        </p:xfrm>
        <a:graphic>
          <a:graphicData uri="http://schemas.openxmlformats.org/drawingml/2006/chart">
            <c:chart xmlns:c="http://schemas.openxmlformats.org/drawingml/2006/chart" xmlns:r="http://schemas.openxmlformats.org/officeDocument/2006/relationships" r:id="rId2"/>
          </a:graphicData>
        </a:graphic>
      </p:graphicFrame>
      <p:sp>
        <p:nvSpPr>
          <p:cNvPr id="7" name="Slide Number Placeholder 6"/>
          <p:cNvSpPr txBox="1">
            <a:spLocks/>
          </p:cNvSpPr>
          <p:nvPr/>
        </p:nvSpPr>
        <p:spPr>
          <a:xfrm>
            <a:off x="11707317" y="6501223"/>
            <a:ext cx="589613"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10</a:t>
            </a:r>
          </a:p>
        </p:txBody>
      </p:sp>
    </p:spTree>
    <p:extLst>
      <p:ext uri="{BB962C8B-B14F-4D97-AF65-F5344CB8AC3E}">
        <p14:creationId xmlns:p14="http://schemas.microsoft.com/office/powerpoint/2010/main" xmlns="" val="3156894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1748" y="1066999"/>
            <a:ext cx="6986016" cy="5493812"/>
          </a:xfrm>
          <a:prstGeom prst="rect">
            <a:avLst/>
          </a:prstGeom>
          <a:noFill/>
        </p:spPr>
        <p:txBody>
          <a:bodyPr wrap="square" rtlCol="0">
            <a:spAutoFit/>
          </a:bodyPr>
          <a:lstStyle/>
          <a:p>
            <a:pPr marL="285750" indent="-285750" algn="just">
              <a:buFont typeface="Arial" panose="020B0604020202020204" pitchFamily="34" charset="0"/>
              <a:buChar char="•"/>
            </a:pPr>
            <a:endParaRPr lang="en-US" sz="2400" dirty="0">
              <a:latin typeface="Cambria" panose="02040503050406030204" pitchFamily="18" charset="0"/>
            </a:endParaRPr>
          </a:p>
          <a:p>
            <a:pPr marL="457200" indent="-457200">
              <a:buFont typeface="Arial" panose="020B0604020202020204" pitchFamily="34" charset="0"/>
              <a:buChar char="•"/>
            </a:pPr>
            <a:r>
              <a:rPr lang="en-US" sz="2400" b="1" i="1" u="sng" dirty="0">
                <a:latin typeface="Cambria" panose="02040503050406030204" pitchFamily="18" charset="0"/>
              </a:rPr>
              <a:t>The Perception</a:t>
            </a:r>
          </a:p>
          <a:p>
            <a:r>
              <a:rPr lang="en-US" sz="2400" dirty="0">
                <a:latin typeface="Cambria" panose="02040503050406030204" pitchFamily="18" charset="0"/>
              </a:rPr>
              <a:t>	The Levels of education and 	experience required for women need to be 	higher in order to compete</a:t>
            </a:r>
          </a:p>
          <a:p>
            <a:pPr marL="457200" indent="-457200">
              <a:buFont typeface="Arial" panose="020B0604020202020204" pitchFamily="34" charset="0"/>
              <a:buChar char="•"/>
            </a:pPr>
            <a:r>
              <a:rPr lang="en-US" sz="2400" b="1" i="1" u="sng" dirty="0">
                <a:latin typeface="Cambria" panose="02040503050406030204" pitchFamily="18" charset="0"/>
              </a:rPr>
              <a:t>Question</a:t>
            </a:r>
            <a:endParaRPr lang="en-US" sz="2400" b="1" dirty="0">
              <a:latin typeface="Cambria" panose="02040503050406030204" pitchFamily="18" charset="0"/>
            </a:endParaRPr>
          </a:p>
          <a:p>
            <a:r>
              <a:rPr lang="en-US" sz="2400" dirty="0">
                <a:latin typeface="Cambria" panose="02040503050406030204" pitchFamily="18" charset="0"/>
              </a:rPr>
              <a:t>	Are women less educated than men?</a:t>
            </a:r>
          </a:p>
          <a:p>
            <a:pPr marL="342900" indent="-342900">
              <a:buFont typeface="Arial" panose="020B0604020202020204" pitchFamily="34" charset="0"/>
              <a:buChar char="•"/>
            </a:pPr>
            <a:r>
              <a:rPr lang="en-US" sz="2400" b="1" i="1" u="sng" dirty="0">
                <a:latin typeface="Cambria" panose="02040503050406030204" pitchFamily="18" charset="0"/>
              </a:rPr>
              <a:t>The Reality</a:t>
            </a:r>
          </a:p>
          <a:p>
            <a:endParaRPr lang="en-US" sz="500" i="1" u="sng" dirty="0">
              <a:latin typeface="Cambria" panose="02040503050406030204" pitchFamily="18" charset="0"/>
            </a:endParaRPr>
          </a:p>
          <a:p>
            <a:r>
              <a:rPr lang="en-US" sz="2400" dirty="0">
                <a:latin typeface="Cambria" panose="02040503050406030204" pitchFamily="18" charset="0"/>
              </a:rPr>
              <a:t>	At the Supervisory Level we find the ratio of 	female to male as 60% - 40% respectively. </a:t>
            </a:r>
          </a:p>
          <a:p>
            <a:endParaRPr lang="en-US" sz="1000" dirty="0">
              <a:latin typeface="Cambria" panose="02040503050406030204" pitchFamily="18" charset="0"/>
            </a:endParaRPr>
          </a:p>
          <a:p>
            <a:r>
              <a:rPr lang="en-US" sz="2400" dirty="0">
                <a:latin typeface="Cambria" panose="02040503050406030204" pitchFamily="18" charset="0"/>
              </a:rPr>
              <a:t>	At the Secretarial level the ratio is about 55% 	female to 45% male who are educated. </a:t>
            </a:r>
          </a:p>
          <a:p>
            <a:r>
              <a:rPr lang="en-US" sz="2400" dirty="0">
                <a:latin typeface="Cambria" panose="02040503050406030204" pitchFamily="18" charset="0"/>
              </a:rPr>
              <a:t> </a:t>
            </a:r>
          </a:p>
          <a:p>
            <a:pPr marL="457200" indent="-457200" algn="just">
              <a:buFont typeface="Arial" panose="020B0604020202020204" pitchFamily="34" charset="0"/>
              <a:buChar char="•"/>
            </a:pPr>
            <a:endParaRPr lang="en-US" sz="2400" dirty="0">
              <a:latin typeface="Cambria" panose="02040503050406030204" pitchFamily="18" charset="0"/>
            </a:endParaRPr>
          </a:p>
        </p:txBody>
      </p:sp>
      <p:sp>
        <p:nvSpPr>
          <p:cNvPr id="2" name="Title 1"/>
          <p:cNvSpPr txBox="1">
            <a:spLocks/>
          </p:cNvSpPr>
          <p:nvPr/>
        </p:nvSpPr>
        <p:spPr>
          <a:xfrm>
            <a:off x="0" y="0"/>
            <a:ext cx="8004748" cy="914399"/>
          </a:xfrm>
          <a:prstGeom prst="rect">
            <a:avLst/>
          </a:prstGeom>
        </p:spPr>
        <p:txBody>
          <a:bodyPr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3000" b="1" dirty="0">
                <a:solidFill>
                  <a:schemeClr val="bg2"/>
                </a:solidFill>
                <a:effectLst>
                  <a:outerShdw blurRad="38100" dist="38100" dir="2700000" algn="tl">
                    <a:srgbClr val="000000">
                      <a:alpha val="43137"/>
                    </a:srgbClr>
                  </a:outerShdw>
                </a:effectLst>
                <a:latin typeface="Cambria" panose="02040503050406030204" pitchFamily="18" charset="0"/>
              </a:rPr>
              <a:t>They Need More Education and Experience</a:t>
            </a:r>
            <a:endParaRPr lang="en-US" sz="3000" u="sng" dirty="0">
              <a:solidFill>
                <a:schemeClr val="bg2"/>
              </a:solidFill>
            </a:endParaRPr>
          </a:p>
        </p:txBody>
      </p:sp>
      <p:sp>
        <p:nvSpPr>
          <p:cNvPr id="10" name="Slide Number Placeholder 6"/>
          <p:cNvSpPr txBox="1">
            <a:spLocks/>
          </p:cNvSpPr>
          <p:nvPr/>
        </p:nvSpPr>
        <p:spPr>
          <a:xfrm>
            <a:off x="11707317" y="6501223"/>
            <a:ext cx="589613"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11</a:t>
            </a:r>
          </a:p>
        </p:txBody>
      </p:sp>
      <p:graphicFrame>
        <p:nvGraphicFramePr>
          <p:cNvPr id="11" name="Chart 10"/>
          <p:cNvGraphicFramePr/>
          <p:nvPr>
            <p:extLst>
              <p:ext uri="{D42A27DB-BD31-4B8C-83A1-F6EECF244321}">
                <p14:modId xmlns:p14="http://schemas.microsoft.com/office/powerpoint/2010/main" xmlns="" val="4182152307"/>
              </p:ext>
            </p:extLst>
          </p:nvPr>
        </p:nvGraphicFramePr>
        <p:xfrm>
          <a:off x="7352676" y="1213831"/>
          <a:ext cx="4399613" cy="49389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3308427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4970" y="29985"/>
            <a:ext cx="7974768" cy="929385"/>
          </a:xfrm>
          <a:prstGeom prst="rect">
            <a:avLst/>
          </a:prstGeom>
        </p:spPr>
        <p:txBody>
          <a:bodyPr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3000" b="1" dirty="0">
                <a:solidFill>
                  <a:schemeClr val="bg2"/>
                </a:solidFill>
                <a:effectLst>
                  <a:outerShdw blurRad="38100" dist="38100" dir="2700000" algn="tl">
                    <a:srgbClr val="000000">
                      <a:alpha val="43137"/>
                    </a:srgbClr>
                  </a:outerShdw>
                </a:effectLst>
                <a:latin typeface="Cambria" panose="02040503050406030204" pitchFamily="18" charset="0"/>
              </a:rPr>
              <a:t>They Don’t Have the Right Qualification to Compete Effectively With Men </a:t>
            </a:r>
            <a:endParaRPr lang="en-US" sz="3000" u="sng" dirty="0">
              <a:solidFill>
                <a:schemeClr val="bg2"/>
              </a:solidFill>
            </a:endParaRPr>
          </a:p>
        </p:txBody>
      </p:sp>
      <p:sp>
        <p:nvSpPr>
          <p:cNvPr id="4" name="TextBox 3"/>
          <p:cNvSpPr txBox="1"/>
          <p:nvPr/>
        </p:nvSpPr>
        <p:spPr>
          <a:xfrm>
            <a:off x="509666" y="1244172"/>
            <a:ext cx="6580682" cy="4308872"/>
          </a:xfrm>
          <a:prstGeom prst="rect">
            <a:avLst/>
          </a:prstGeom>
          <a:noFill/>
        </p:spPr>
        <p:txBody>
          <a:bodyPr wrap="square" rtlCol="0">
            <a:spAutoFit/>
          </a:bodyPr>
          <a:lstStyle/>
          <a:p>
            <a:pPr marL="342900" indent="-342900">
              <a:buFont typeface="Arial" panose="020B0604020202020204" pitchFamily="34" charset="0"/>
              <a:buChar char="•"/>
            </a:pPr>
            <a:r>
              <a:rPr lang="en-US" sz="2400" b="1" i="1" u="sng" dirty="0">
                <a:latin typeface="Cambria" panose="02040503050406030204" pitchFamily="18" charset="0"/>
              </a:rPr>
              <a:t>The Perception </a:t>
            </a:r>
          </a:p>
          <a:p>
            <a:r>
              <a:rPr lang="en-US" sz="2400" dirty="0">
                <a:latin typeface="Cambria" panose="02040503050406030204" pitchFamily="18" charset="0"/>
              </a:rPr>
              <a:t>	Women don’t have the right 	qualifications to compete with men for more senior positions.</a:t>
            </a:r>
          </a:p>
          <a:p>
            <a:endParaRPr lang="en-US" sz="500" dirty="0">
              <a:latin typeface="Cambria" panose="02040503050406030204" pitchFamily="18" charset="0"/>
            </a:endParaRPr>
          </a:p>
          <a:p>
            <a:pPr marL="457200" indent="-457200">
              <a:buFont typeface="Arial" panose="020B0604020202020204" pitchFamily="34" charset="0"/>
              <a:buChar char="•"/>
            </a:pPr>
            <a:r>
              <a:rPr lang="en-US" sz="2400" b="1" i="1" u="sng" dirty="0">
                <a:latin typeface="Cambria" panose="02040503050406030204" pitchFamily="18" charset="0"/>
              </a:rPr>
              <a:t>Question </a:t>
            </a:r>
          </a:p>
          <a:p>
            <a:r>
              <a:rPr lang="en-US" sz="2400" dirty="0">
                <a:latin typeface="Cambria" panose="02040503050406030204" pitchFamily="18" charset="0"/>
              </a:rPr>
              <a:t>	Are women weaker in job performance? </a:t>
            </a:r>
          </a:p>
          <a:p>
            <a:endParaRPr lang="en-US" sz="500" dirty="0">
              <a:latin typeface="Cambria" panose="02040503050406030204" pitchFamily="18" charset="0"/>
            </a:endParaRPr>
          </a:p>
          <a:p>
            <a:pPr marL="457200" indent="-457200">
              <a:buFont typeface="Arial" panose="020B0604020202020204" pitchFamily="34" charset="0"/>
              <a:buChar char="•"/>
            </a:pPr>
            <a:r>
              <a:rPr lang="en-US" sz="2400" b="1" i="1" u="sng" dirty="0">
                <a:latin typeface="Cambria" panose="02040503050406030204" pitchFamily="18" charset="0"/>
              </a:rPr>
              <a:t>The Reality </a:t>
            </a:r>
          </a:p>
          <a:p>
            <a:r>
              <a:rPr lang="en-US" sz="2400" dirty="0">
                <a:latin typeface="Cambria" panose="02040503050406030204" pitchFamily="18" charset="0"/>
              </a:rPr>
              <a:t>	Women can compete successfully 	for more senior positions. </a:t>
            </a:r>
          </a:p>
          <a:p>
            <a:endParaRPr lang="en-US" sz="2400" dirty="0">
              <a:latin typeface="Cambria" panose="02040503050406030204" pitchFamily="18" charset="0"/>
            </a:endParaRPr>
          </a:p>
          <a:p>
            <a:endParaRPr lang="en-US" sz="2400" dirty="0">
              <a:latin typeface="Cambria" panose="02040503050406030204" pitchFamily="18" charset="0"/>
            </a:endParaRPr>
          </a:p>
          <a:p>
            <a:pPr marL="457200" indent="-457200" algn="just">
              <a:buFont typeface="Arial" panose="020B0604020202020204" pitchFamily="34" charset="0"/>
              <a:buChar char="•"/>
            </a:pPr>
            <a:endParaRPr lang="en-US" sz="2400" dirty="0">
              <a:latin typeface="Cambria" panose="02040503050406030204" pitchFamily="18" charset="0"/>
            </a:endParaRPr>
          </a:p>
        </p:txBody>
      </p:sp>
      <p:graphicFrame>
        <p:nvGraphicFramePr>
          <p:cNvPr id="7" name="Chart 6"/>
          <p:cNvGraphicFramePr/>
          <p:nvPr>
            <p:extLst>
              <p:ext uri="{D42A27DB-BD31-4B8C-83A1-F6EECF244321}">
                <p14:modId xmlns:p14="http://schemas.microsoft.com/office/powerpoint/2010/main" xmlns="" val="832318289"/>
              </p:ext>
            </p:extLst>
          </p:nvPr>
        </p:nvGraphicFramePr>
        <p:xfrm>
          <a:off x="7090348" y="1079281"/>
          <a:ext cx="4826834" cy="5021708"/>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6"/>
          <p:cNvSpPr txBox="1">
            <a:spLocks/>
          </p:cNvSpPr>
          <p:nvPr/>
        </p:nvSpPr>
        <p:spPr>
          <a:xfrm>
            <a:off x="11707317" y="6501223"/>
            <a:ext cx="589613"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12</a:t>
            </a:r>
          </a:p>
        </p:txBody>
      </p:sp>
    </p:spTree>
    <p:extLst>
      <p:ext uri="{BB962C8B-B14F-4D97-AF65-F5344CB8AC3E}">
        <p14:creationId xmlns:p14="http://schemas.microsoft.com/office/powerpoint/2010/main" xmlns="" val="1259341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0"/>
            <a:ext cx="7989757" cy="914401"/>
          </a:xfrm>
          <a:prstGeom prst="rect">
            <a:avLst/>
          </a:prstGeom>
        </p:spPr>
        <p:txBody>
          <a:bodyPr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3000" b="1" dirty="0">
                <a:solidFill>
                  <a:schemeClr val="bg2"/>
                </a:solidFill>
                <a:effectLst>
                  <a:outerShdw blurRad="38100" dist="38100" dir="2700000" algn="tl">
                    <a:srgbClr val="000000">
                      <a:alpha val="43137"/>
                    </a:srgbClr>
                  </a:outerShdw>
                </a:effectLst>
                <a:latin typeface="Cambria" panose="02040503050406030204" pitchFamily="18" charset="0"/>
              </a:rPr>
              <a:t>Commitment to Work </a:t>
            </a:r>
            <a:endParaRPr lang="en-US" sz="3000" u="sng" dirty="0">
              <a:solidFill>
                <a:schemeClr val="bg2"/>
              </a:solidFill>
            </a:endParaRPr>
          </a:p>
        </p:txBody>
      </p:sp>
      <p:sp>
        <p:nvSpPr>
          <p:cNvPr id="4" name="TextBox 3"/>
          <p:cNvSpPr txBox="1"/>
          <p:nvPr/>
        </p:nvSpPr>
        <p:spPr>
          <a:xfrm>
            <a:off x="209866" y="1259171"/>
            <a:ext cx="6865492" cy="861774"/>
          </a:xfrm>
          <a:prstGeom prst="rect">
            <a:avLst/>
          </a:prstGeom>
          <a:noFill/>
        </p:spPr>
        <p:txBody>
          <a:bodyPr wrap="square" rtlCol="0">
            <a:spAutoFit/>
          </a:bodyPr>
          <a:lstStyle/>
          <a:p>
            <a:pPr marL="285750" indent="-285750" algn="just">
              <a:buFont typeface="Arial" panose="020B0604020202020204" pitchFamily="34" charset="0"/>
              <a:buChar char="•"/>
            </a:pPr>
            <a:endParaRPr lang="en-US" b="1" dirty="0">
              <a:latin typeface="Cambria" panose="02040503050406030204" pitchFamily="18" charset="0"/>
            </a:endParaRPr>
          </a:p>
          <a:p>
            <a:pPr marL="457200" indent="-457200" algn="just">
              <a:buFont typeface="Arial" panose="020B0604020202020204" pitchFamily="34" charset="0"/>
              <a:buChar char="•"/>
            </a:pPr>
            <a:endParaRPr lang="en-US" sz="3200" b="1" dirty="0">
              <a:latin typeface="Cambria" panose="02040503050406030204" pitchFamily="18" charset="0"/>
            </a:endParaRPr>
          </a:p>
        </p:txBody>
      </p:sp>
      <p:sp>
        <p:nvSpPr>
          <p:cNvPr id="5" name="TextBox 4"/>
          <p:cNvSpPr txBox="1"/>
          <p:nvPr/>
        </p:nvSpPr>
        <p:spPr>
          <a:xfrm>
            <a:off x="209865" y="929391"/>
            <a:ext cx="8401469" cy="5586145"/>
          </a:xfrm>
          <a:prstGeom prst="rect">
            <a:avLst/>
          </a:prstGeom>
          <a:noFill/>
        </p:spPr>
        <p:txBody>
          <a:bodyPr wrap="square" rtlCol="0">
            <a:spAutoFit/>
          </a:bodyPr>
          <a:lstStyle/>
          <a:p>
            <a:pPr marL="342900" indent="-342900">
              <a:buFont typeface="Arial" panose="020B0604020202020204" pitchFamily="34" charset="0"/>
              <a:buChar char="•"/>
            </a:pPr>
            <a:r>
              <a:rPr lang="en-US" b="1" i="1" u="sng" dirty="0">
                <a:latin typeface="Cambria" panose="02040503050406030204" pitchFamily="18" charset="0"/>
              </a:rPr>
              <a:t>The Perception </a:t>
            </a:r>
          </a:p>
          <a:p>
            <a:endParaRPr lang="en-US" sz="500" i="1" u="sng" dirty="0">
              <a:latin typeface="Cambria" panose="02040503050406030204" pitchFamily="18" charset="0"/>
            </a:endParaRPr>
          </a:p>
          <a:p>
            <a:r>
              <a:rPr lang="en-US" dirty="0">
                <a:latin typeface="Cambria" panose="02040503050406030204" pitchFamily="18" charset="0"/>
              </a:rPr>
              <a:t>Women are less committed to their careers because they have babies and leave the bank while their children are young. </a:t>
            </a:r>
          </a:p>
          <a:p>
            <a:endParaRPr lang="en-US" sz="500" dirty="0">
              <a:latin typeface="Cambria" panose="02040503050406030204" pitchFamily="18" charset="0"/>
            </a:endParaRPr>
          </a:p>
          <a:p>
            <a:pPr marL="457200" indent="-457200">
              <a:buFont typeface="Arial" panose="020B0604020202020204" pitchFamily="34" charset="0"/>
              <a:buChar char="•"/>
            </a:pPr>
            <a:r>
              <a:rPr lang="en-US" b="1" i="1" u="sng" dirty="0">
                <a:latin typeface="Cambria" panose="02040503050406030204" pitchFamily="18" charset="0"/>
              </a:rPr>
              <a:t>Reality </a:t>
            </a:r>
            <a:endParaRPr lang="en-US" sz="500" i="1" u="sng" dirty="0">
              <a:latin typeface="Cambria" panose="02040503050406030204" pitchFamily="18" charset="0"/>
            </a:endParaRPr>
          </a:p>
          <a:p>
            <a:r>
              <a:rPr lang="en-US" dirty="0">
                <a:latin typeface="Cambria" panose="02040503050406030204" pitchFamily="18" charset="0"/>
              </a:rPr>
              <a:t>	No. of female  vs. male staff (less than five year</a:t>
            </a:r>
          </a:p>
          <a:p>
            <a:r>
              <a:rPr lang="en-US" dirty="0">
                <a:latin typeface="Cambria" panose="02040503050406030204" pitchFamily="18" charset="0"/>
              </a:rPr>
              <a:t>	</a:t>
            </a:r>
            <a:r>
              <a:rPr lang="en-US" u="sng" dirty="0">
                <a:latin typeface="Cambria" panose="02040503050406030204" pitchFamily="18" charset="0"/>
              </a:rPr>
              <a:t>Male</a:t>
            </a:r>
            <a:r>
              <a:rPr lang="en-US" dirty="0">
                <a:latin typeface="Cambria" panose="02040503050406030204" pitchFamily="18" charset="0"/>
              </a:rPr>
              <a:t>		       </a:t>
            </a:r>
            <a:r>
              <a:rPr lang="en-US" u="sng" dirty="0">
                <a:latin typeface="Cambria" panose="02040503050406030204" pitchFamily="18" charset="0"/>
              </a:rPr>
              <a:t>Female  </a:t>
            </a:r>
          </a:p>
          <a:p>
            <a:pPr algn="just"/>
            <a:r>
              <a:rPr lang="en-US" dirty="0">
                <a:latin typeface="Cambria" panose="02040503050406030204" pitchFamily="18" charset="0"/>
              </a:rPr>
              <a:t>         	39 % (59)*      	       52% (45)*</a:t>
            </a:r>
          </a:p>
          <a:p>
            <a:pPr algn="just"/>
            <a:endParaRPr lang="en-US" sz="500" dirty="0">
              <a:latin typeface="Cambria" panose="02040503050406030204" pitchFamily="18" charset="0"/>
            </a:endParaRPr>
          </a:p>
          <a:p>
            <a:pPr marL="285750" indent="-285750" algn="just">
              <a:buFont typeface="Arial" panose="020B0604020202020204" pitchFamily="34" charset="0"/>
              <a:buChar char="•"/>
            </a:pPr>
            <a:r>
              <a:rPr lang="en-US" dirty="0">
                <a:latin typeface="Cambria" panose="02040503050406030204" pitchFamily="18" charset="0"/>
              </a:rPr>
              <a:t>Total no. of Each Gender </a:t>
            </a:r>
          </a:p>
          <a:p>
            <a:r>
              <a:rPr lang="en-US" dirty="0">
                <a:latin typeface="Cambria" panose="02040503050406030204" pitchFamily="18" charset="0"/>
              </a:rPr>
              <a:t>	No. of female  vs. male staff (more than five years)</a:t>
            </a:r>
          </a:p>
          <a:p>
            <a:r>
              <a:rPr lang="en-US" dirty="0">
                <a:latin typeface="Cambria" panose="02040503050406030204" pitchFamily="18" charset="0"/>
              </a:rPr>
              <a:t> 	</a:t>
            </a:r>
            <a:r>
              <a:rPr lang="en-US" u="sng" dirty="0">
                <a:latin typeface="Cambria" panose="02040503050406030204" pitchFamily="18" charset="0"/>
              </a:rPr>
              <a:t>Male</a:t>
            </a:r>
            <a:r>
              <a:rPr lang="en-US" dirty="0">
                <a:latin typeface="Cambria" panose="02040503050406030204" pitchFamily="18" charset="0"/>
              </a:rPr>
              <a:t>		        </a:t>
            </a:r>
            <a:r>
              <a:rPr lang="en-US" u="sng" dirty="0">
                <a:latin typeface="Cambria" panose="02040503050406030204" pitchFamily="18" charset="0"/>
              </a:rPr>
              <a:t>Female </a:t>
            </a:r>
          </a:p>
          <a:p>
            <a:r>
              <a:rPr lang="en-US" dirty="0">
                <a:latin typeface="Cambria" panose="02040503050406030204" pitchFamily="18" charset="0"/>
              </a:rPr>
              <a:t>	61 % (91)*      	        48% (42)*</a:t>
            </a:r>
          </a:p>
          <a:p>
            <a:pPr algn="just"/>
            <a:r>
              <a:rPr lang="en-US" dirty="0">
                <a:latin typeface="Cambria" panose="02040503050406030204" pitchFamily="18" charset="0"/>
              </a:rPr>
              <a:t>	* Total no. of Each Gender </a:t>
            </a:r>
          </a:p>
          <a:p>
            <a:pPr algn="just"/>
            <a:r>
              <a:rPr lang="en-US" b="1" i="1" u="sng" dirty="0">
                <a:latin typeface="Cambria" panose="02040503050406030204" pitchFamily="18" charset="0"/>
              </a:rPr>
              <a:t>Conclusion </a:t>
            </a:r>
          </a:p>
          <a:p>
            <a:pPr marL="457200" indent="-457200" algn="just">
              <a:buFont typeface="Arial" panose="020B0604020202020204" pitchFamily="34" charset="0"/>
              <a:buChar char="•"/>
            </a:pPr>
            <a:r>
              <a:rPr lang="en-US" dirty="0">
                <a:latin typeface="Cambria" panose="02040503050406030204" pitchFamily="18" charset="0"/>
              </a:rPr>
              <a:t>Men have longer services since women have entered more heavily in the banking sector in the last 5-7 years.</a:t>
            </a:r>
          </a:p>
          <a:p>
            <a:pPr marL="457200" indent="-457200" algn="just">
              <a:buFont typeface="Arial" panose="020B0604020202020204" pitchFamily="34" charset="0"/>
              <a:buChar char="•"/>
            </a:pPr>
            <a:r>
              <a:rPr lang="en-US" dirty="0">
                <a:latin typeface="Cambria" panose="02040503050406030204" pitchFamily="18" charset="0"/>
              </a:rPr>
              <a:t>Women have shorter service senior levels, they are from outside the organization to the middle and senior management positions. </a:t>
            </a:r>
          </a:p>
          <a:p>
            <a:pPr marL="457200" indent="-457200" algn="just">
              <a:buFont typeface="Arial" panose="020B0604020202020204" pitchFamily="34" charset="0"/>
              <a:buChar char="•"/>
            </a:pPr>
            <a:r>
              <a:rPr lang="en-US" dirty="0">
                <a:latin typeface="Cambria" panose="02040503050406030204" pitchFamily="18" charset="0"/>
              </a:rPr>
              <a:t>Being women does not reduce commitment</a:t>
            </a:r>
          </a:p>
          <a:p>
            <a:pPr marL="285750" indent="-285750" algn="just">
              <a:buFont typeface="Arial" panose="020B0604020202020204" pitchFamily="34" charset="0"/>
              <a:buChar char="•"/>
            </a:pPr>
            <a:endParaRPr lang="en-US" dirty="0">
              <a:latin typeface="Cambria" panose="02040503050406030204" pitchFamily="18"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22928" y="2229903"/>
            <a:ext cx="305139" cy="262419"/>
          </a:xfrm>
          <a:prstGeom prst="rect">
            <a:avLst/>
          </a:prstGeom>
        </p:spPr>
      </p:pic>
      <p:graphicFrame>
        <p:nvGraphicFramePr>
          <p:cNvPr id="12" name="Chart 11"/>
          <p:cNvGraphicFramePr/>
          <p:nvPr>
            <p:extLst>
              <p:ext uri="{D42A27DB-BD31-4B8C-83A1-F6EECF244321}">
                <p14:modId xmlns:p14="http://schemas.microsoft.com/office/powerpoint/2010/main" xmlns="" val="458032910"/>
              </p:ext>
            </p:extLst>
          </p:nvPr>
        </p:nvGraphicFramePr>
        <p:xfrm>
          <a:off x="8611335" y="1064301"/>
          <a:ext cx="3185923" cy="5021705"/>
        </p:xfrm>
        <a:graphic>
          <a:graphicData uri="http://schemas.openxmlformats.org/drawingml/2006/chart">
            <c:chart xmlns:c="http://schemas.openxmlformats.org/drawingml/2006/chart" xmlns:r="http://schemas.openxmlformats.org/officeDocument/2006/relationships" r:id="rId3"/>
          </a:graphicData>
        </a:graphic>
      </p:graphicFrame>
      <p:sp>
        <p:nvSpPr>
          <p:cNvPr id="7" name="Slide Number Placeholder 6"/>
          <p:cNvSpPr txBox="1">
            <a:spLocks/>
          </p:cNvSpPr>
          <p:nvPr/>
        </p:nvSpPr>
        <p:spPr>
          <a:xfrm>
            <a:off x="11707317" y="6501223"/>
            <a:ext cx="589613"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13</a:t>
            </a:r>
          </a:p>
        </p:txBody>
      </p:sp>
      <p:pic>
        <p:nvPicPr>
          <p:cNvPr id="8" name="Picture 7"/>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870566" y="3438663"/>
            <a:ext cx="209862" cy="209862"/>
          </a:xfrm>
          <a:prstGeom prst="rect">
            <a:avLst/>
          </a:prstGeom>
        </p:spPr>
      </p:pic>
      <p:pic>
        <p:nvPicPr>
          <p:cNvPr id="9" name="Picture 8"/>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578258" y="4209443"/>
            <a:ext cx="489339" cy="294485"/>
          </a:xfrm>
          <a:prstGeom prst="rect">
            <a:avLst/>
          </a:prstGeom>
        </p:spPr>
      </p:pic>
    </p:spTree>
    <p:extLst>
      <p:ext uri="{BB962C8B-B14F-4D97-AF65-F5344CB8AC3E}">
        <p14:creationId xmlns:p14="http://schemas.microsoft.com/office/powerpoint/2010/main" xmlns="" val="2082112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BEBA8EAE-BF5A-486C-A8C5-ECC9F3942E4B}">
                <a14:imgProps xmlns:a14="http://schemas.microsoft.com/office/drawing/2010/main" xmlns="">
                  <a14:imgLayer r:embed="rId3">
                    <a14:imgEffect>
                      <a14:saturation sat="200000"/>
                    </a14:imgEffect>
                  </a14:imgLayer>
                </a14:imgProps>
              </a:ext>
              <a:ext uri="{28A0092B-C50C-407E-A947-70E740481C1C}">
                <a14:useLocalDpi xmlns:a14="http://schemas.microsoft.com/office/drawing/2010/main" xmlns="" val="0"/>
              </a:ext>
            </a:extLst>
          </a:blip>
          <a:stretch>
            <a:fillRect/>
          </a:stretch>
        </p:blipFill>
        <p:spPr>
          <a:xfrm>
            <a:off x="8809860" y="1106920"/>
            <a:ext cx="3147291" cy="2166789"/>
          </a:xfrm>
          <a:prstGeom prst="rect">
            <a:avLst/>
          </a:prstGeom>
        </p:spPr>
      </p:pic>
      <p:sp>
        <p:nvSpPr>
          <p:cNvPr id="2" name="Title 1"/>
          <p:cNvSpPr txBox="1">
            <a:spLocks/>
          </p:cNvSpPr>
          <p:nvPr/>
        </p:nvSpPr>
        <p:spPr>
          <a:xfrm>
            <a:off x="0" y="0"/>
            <a:ext cx="7974767" cy="957631"/>
          </a:xfrm>
          <a:prstGeom prst="rect">
            <a:avLst/>
          </a:prstGeom>
        </p:spPr>
        <p:txBody>
          <a:bodyPr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3000" b="1" dirty="0">
                <a:solidFill>
                  <a:schemeClr val="bg2"/>
                </a:solidFill>
                <a:effectLst>
                  <a:outerShdw blurRad="38100" dist="38100" dir="2700000" algn="tl">
                    <a:srgbClr val="000000">
                      <a:alpha val="43137"/>
                    </a:srgbClr>
                  </a:outerShdw>
                </a:effectLst>
                <a:latin typeface="Cambria" panose="02040503050406030204" pitchFamily="18" charset="0"/>
              </a:rPr>
              <a:t> UNDERSTANDING YOUR RIGHTS  </a:t>
            </a:r>
            <a:endParaRPr lang="en-US" sz="3000" dirty="0">
              <a:solidFill>
                <a:schemeClr val="bg2"/>
              </a:solidFill>
            </a:endParaRPr>
          </a:p>
        </p:txBody>
      </p:sp>
      <p:sp>
        <p:nvSpPr>
          <p:cNvPr id="4" name="TextBox 3"/>
          <p:cNvSpPr txBox="1"/>
          <p:nvPr/>
        </p:nvSpPr>
        <p:spPr>
          <a:xfrm>
            <a:off x="389744" y="1001990"/>
            <a:ext cx="11802256" cy="5632311"/>
          </a:xfrm>
          <a:prstGeom prst="rect">
            <a:avLst/>
          </a:prstGeom>
          <a:noFill/>
        </p:spPr>
        <p:txBody>
          <a:bodyPr wrap="square" rtlCol="0">
            <a:spAutoFit/>
          </a:bodyPr>
          <a:lstStyle/>
          <a:p>
            <a:pPr algn="just"/>
            <a:r>
              <a:rPr lang="en-US" b="1" u="sng" dirty="0">
                <a:latin typeface="Cambria" panose="02040503050406030204" pitchFamily="18" charset="0"/>
              </a:rPr>
              <a:t>Networking </a:t>
            </a:r>
          </a:p>
          <a:p>
            <a:pPr marL="285750" indent="-285750" algn="just">
              <a:buFont typeface="Arial" panose="020B0604020202020204" pitchFamily="34" charset="0"/>
              <a:buChar char="•"/>
            </a:pPr>
            <a:r>
              <a:rPr lang="en-US" dirty="0">
                <a:latin typeface="Cambria" panose="02040503050406030204" pitchFamily="18" charset="0"/>
              </a:rPr>
              <a:t>Have you developed NETWORK contacts to support your career advancement </a:t>
            </a:r>
            <a:endParaRPr lang="en-US" sz="500" dirty="0">
              <a:latin typeface="Cambria" panose="02040503050406030204" pitchFamily="18" charset="0"/>
            </a:endParaRPr>
          </a:p>
          <a:p>
            <a:pPr marL="285750" indent="-285750" algn="just">
              <a:buFont typeface="Arial" panose="020B0604020202020204" pitchFamily="34" charset="0"/>
              <a:buChar char="•"/>
            </a:pPr>
            <a:r>
              <a:rPr lang="en-US" dirty="0">
                <a:latin typeface="Cambria" panose="02040503050406030204" pitchFamily="18" charset="0"/>
              </a:rPr>
              <a:t>Have you ever felt excluded from business related social gatherings (luncheon, dinners, tennis games) because you are a women?</a:t>
            </a:r>
          </a:p>
          <a:p>
            <a:pPr marL="285750" indent="-285750" algn="just">
              <a:buFont typeface="Arial" panose="020B0604020202020204" pitchFamily="34" charset="0"/>
              <a:buChar char="•"/>
            </a:pPr>
            <a:r>
              <a:rPr lang="en-US" dirty="0">
                <a:latin typeface="Cambria" panose="02040503050406030204" pitchFamily="18" charset="0"/>
              </a:rPr>
              <a:t>Do you feel at ease with this surrounding? </a:t>
            </a:r>
          </a:p>
          <a:p>
            <a:pPr marL="285750" indent="-285750" algn="just">
              <a:buFont typeface="Arial" panose="020B0604020202020204" pitchFamily="34" charset="0"/>
              <a:buChar char="•"/>
            </a:pPr>
            <a:r>
              <a:rPr lang="en-US" dirty="0">
                <a:latin typeface="Cambria" panose="02040503050406030204" pitchFamily="18" charset="0"/>
              </a:rPr>
              <a:t>The impact of lifting restricted access to business related networking opportunities. </a:t>
            </a:r>
          </a:p>
          <a:p>
            <a:pPr algn="just"/>
            <a:r>
              <a:rPr lang="en-US" b="1" u="sng" dirty="0">
                <a:latin typeface="Cambria" panose="02040503050406030204" pitchFamily="18" charset="0"/>
              </a:rPr>
              <a:t>They’ll Catch up Soon </a:t>
            </a:r>
          </a:p>
          <a:p>
            <a:pPr marL="285750" indent="-285750" algn="just">
              <a:buFont typeface="Arial" panose="020B0604020202020204" pitchFamily="34" charset="0"/>
              <a:buChar char="•"/>
            </a:pPr>
            <a:r>
              <a:rPr lang="en-US" b="1" i="1" u="sng" dirty="0">
                <a:latin typeface="Cambria" panose="02040503050406030204" pitchFamily="18" charset="0"/>
              </a:rPr>
              <a:t>The Perception </a:t>
            </a:r>
          </a:p>
          <a:p>
            <a:pPr algn="just"/>
            <a:r>
              <a:rPr lang="en-US" dirty="0">
                <a:latin typeface="Cambria" panose="02040503050406030204" pitchFamily="18" charset="0"/>
              </a:rPr>
              <a:t>	Time will take care of women advancement of women </a:t>
            </a:r>
          </a:p>
          <a:p>
            <a:pPr algn="just"/>
            <a:r>
              <a:rPr lang="en-US" dirty="0">
                <a:latin typeface="Cambria" panose="02040503050406030204" pitchFamily="18" charset="0"/>
              </a:rPr>
              <a:t>	to senior job at the bank. </a:t>
            </a:r>
          </a:p>
          <a:p>
            <a:pPr marL="285750" indent="-285750" algn="just">
              <a:buFont typeface="Arial" panose="020B0604020202020204" pitchFamily="34" charset="0"/>
              <a:buChar char="•"/>
            </a:pPr>
            <a:r>
              <a:rPr lang="en-US" b="1" i="1" u="sng" dirty="0">
                <a:latin typeface="Cambria" panose="02040503050406030204" pitchFamily="18" charset="0"/>
              </a:rPr>
              <a:t>Question</a:t>
            </a:r>
            <a:r>
              <a:rPr lang="en-US" b="1" dirty="0">
                <a:latin typeface="Cambria" panose="02040503050406030204" pitchFamily="18" charset="0"/>
              </a:rPr>
              <a:t> </a:t>
            </a:r>
          </a:p>
          <a:p>
            <a:r>
              <a:rPr lang="en-US" dirty="0">
                <a:latin typeface="Cambria" panose="02040503050406030204" pitchFamily="18" charset="0"/>
              </a:rPr>
              <a:t>	Is it only a matter of time until women move into senior positions?</a:t>
            </a:r>
          </a:p>
          <a:p>
            <a:pPr marL="285750" indent="-285750" algn="just">
              <a:buFont typeface="Arial" panose="020B0604020202020204" pitchFamily="34" charset="0"/>
              <a:buChar char="•"/>
            </a:pPr>
            <a:r>
              <a:rPr lang="en-US" b="1" i="1" u="sng" dirty="0">
                <a:latin typeface="Cambria" panose="02040503050406030204" pitchFamily="18" charset="0"/>
              </a:rPr>
              <a:t>The Reality </a:t>
            </a:r>
          </a:p>
          <a:p>
            <a:pPr algn="just"/>
            <a:r>
              <a:rPr lang="en-US" dirty="0">
                <a:latin typeface="Cambria" panose="02040503050406030204" pitchFamily="18" charset="0"/>
              </a:rPr>
              <a:t>	In general the private and public sector women are under represented at higher management level and it is 	not clear whether the leaders in that sector are doing anything about it. </a:t>
            </a:r>
          </a:p>
          <a:p>
            <a:pPr algn="just"/>
            <a:r>
              <a:rPr lang="en-US" b="1" i="1" u="sng" dirty="0">
                <a:latin typeface="Cambria" panose="02040503050406030204" pitchFamily="18" charset="0"/>
              </a:rPr>
              <a:t>Issues to be considered</a:t>
            </a:r>
          </a:p>
          <a:p>
            <a:pPr marL="342900" indent="-342900" algn="just">
              <a:buFont typeface="+mj-lt"/>
              <a:buAutoNum type="arabicPeriod"/>
            </a:pPr>
            <a:r>
              <a:rPr lang="en-US" dirty="0">
                <a:latin typeface="Cambria" panose="02040503050406030204" pitchFamily="18" charset="0"/>
              </a:rPr>
              <a:t>Explore whether women in the organization (including yourself) have as many opportunities to advance as men. </a:t>
            </a:r>
          </a:p>
          <a:p>
            <a:pPr marL="342900" indent="-342900" algn="just">
              <a:buFont typeface="+mj-lt"/>
              <a:buAutoNum type="arabicPeriod"/>
            </a:pPr>
            <a:r>
              <a:rPr lang="en-US" dirty="0">
                <a:latin typeface="Cambria" panose="02040503050406030204" pitchFamily="18" charset="0"/>
              </a:rPr>
              <a:t>Discuss with your Boss. </a:t>
            </a:r>
          </a:p>
          <a:p>
            <a:pPr marL="342900" indent="-342900" algn="just">
              <a:buFont typeface="+mj-lt"/>
              <a:buAutoNum type="arabicPeriod"/>
            </a:pPr>
            <a:r>
              <a:rPr lang="en-US" dirty="0">
                <a:latin typeface="Cambria" panose="02040503050406030204" pitchFamily="18" charset="0"/>
              </a:rPr>
              <a:t>Request Career Plan . </a:t>
            </a:r>
          </a:p>
          <a:p>
            <a:pPr algn="just"/>
            <a:endParaRPr lang="en-US" u="sng" dirty="0">
              <a:latin typeface="Cambria" panose="02040503050406030204" pitchFamily="18" charset="0"/>
            </a:endParaRPr>
          </a:p>
        </p:txBody>
      </p:sp>
      <p:sp>
        <p:nvSpPr>
          <p:cNvPr id="6" name="Slide Number Placeholder 6"/>
          <p:cNvSpPr txBox="1">
            <a:spLocks/>
          </p:cNvSpPr>
          <p:nvPr/>
        </p:nvSpPr>
        <p:spPr>
          <a:xfrm>
            <a:off x="11707317" y="6501223"/>
            <a:ext cx="589613"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14</a:t>
            </a:r>
          </a:p>
        </p:txBody>
      </p:sp>
    </p:spTree>
    <p:extLst>
      <p:ext uri="{BB962C8B-B14F-4D97-AF65-F5344CB8AC3E}">
        <p14:creationId xmlns:p14="http://schemas.microsoft.com/office/powerpoint/2010/main" xmlns="" val="2620495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BEBA8EAE-BF5A-486C-A8C5-ECC9F3942E4B}">
                <a14:imgProps xmlns:a14="http://schemas.microsoft.com/office/drawing/2010/main" xmlns="">
                  <a14:imgLayer r:embed="rId3">
                    <a14:imgEffect>
                      <a14:brightnessContrast bright="40000" contrast="-40000"/>
                    </a14:imgEffect>
                  </a14:imgLayer>
                </a14:imgProps>
              </a:ext>
              <a:ext uri="{28A0092B-C50C-407E-A947-70E740481C1C}">
                <a14:useLocalDpi xmlns:a14="http://schemas.microsoft.com/office/drawing/2010/main" xmlns="" val="0"/>
              </a:ext>
            </a:extLst>
          </a:blip>
          <a:stretch>
            <a:fillRect/>
          </a:stretch>
        </p:blipFill>
        <p:spPr>
          <a:xfrm>
            <a:off x="10432958" y="2209172"/>
            <a:ext cx="1569165" cy="2997280"/>
          </a:xfrm>
          <a:prstGeom prst="rect">
            <a:avLst/>
          </a:prstGeom>
        </p:spPr>
      </p:pic>
      <p:sp>
        <p:nvSpPr>
          <p:cNvPr id="2" name="Title 1"/>
          <p:cNvSpPr txBox="1">
            <a:spLocks/>
          </p:cNvSpPr>
          <p:nvPr/>
        </p:nvSpPr>
        <p:spPr>
          <a:xfrm>
            <a:off x="0" y="0"/>
            <a:ext cx="8064708" cy="914401"/>
          </a:xfrm>
          <a:prstGeom prst="rect">
            <a:avLst/>
          </a:prstGeom>
        </p:spPr>
        <p:txBody>
          <a:bodyPr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3000" b="1" dirty="0">
                <a:solidFill>
                  <a:schemeClr val="bg2"/>
                </a:solidFill>
                <a:effectLst>
                  <a:outerShdw blurRad="38100" dist="38100" dir="2700000" algn="tl">
                    <a:srgbClr val="000000">
                      <a:alpha val="43137"/>
                    </a:srgbClr>
                  </a:outerShdw>
                </a:effectLst>
                <a:latin typeface="Cambria" panose="02040503050406030204" pitchFamily="18" charset="0"/>
              </a:rPr>
              <a:t> UNDERSTANDING YOUR RIGHTS </a:t>
            </a:r>
            <a:endParaRPr lang="en-US" sz="3000" dirty="0">
              <a:solidFill>
                <a:schemeClr val="bg2"/>
              </a:solidFill>
            </a:endParaRPr>
          </a:p>
        </p:txBody>
      </p:sp>
      <p:sp>
        <p:nvSpPr>
          <p:cNvPr id="4" name="TextBox 3"/>
          <p:cNvSpPr txBox="1"/>
          <p:nvPr/>
        </p:nvSpPr>
        <p:spPr>
          <a:xfrm>
            <a:off x="344773" y="1004341"/>
            <a:ext cx="11362543" cy="7001917"/>
          </a:xfrm>
          <a:prstGeom prst="rect">
            <a:avLst/>
          </a:prstGeom>
          <a:noFill/>
        </p:spPr>
        <p:txBody>
          <a:bodyPr wrap="square" rtlCol="0">
            <a:spAutoFit/>
          </a:bodyPr>
          <a:lstStyle/>
          <a:p>
            <a:pPr algn="just"/>
            <a:r>
              <a:rPr lang="en-US" b="1" u="sng" dirty="0">
                <a:latin typeface="Cambria" panose="02040503050406030204" pitchFamily="18" charset="0"/>
              </a:rPr>
              <a:t>The Relocation Challenges </a:t>
            </a:r>
          </a:p>
          <a:p>
            <a:pPr algn="just"/>
            <a:endParaRPr lang="en-US" sz="500" u="sng" dirty="0">
              <a:latin typeface="Cambria" panose="02040503050406030204" pitchFamily="18" charset="0"/>
            </a:endParaRPr>
          </a:p>
          <a:p>
            <a:pPr marL="285750" indent="-285750" algn="just">
              <a:buFont typeface="Arial" panose="020B0604020202020204" pitchFamily="34" charset="0"/>
              <a:buChar char="•"/>
            </a:pPr>
            <a:r>
              <a:rPr lang="en-US" dirty="0">
                <a:latin typeface="Cambria" panose="02040503050406030204" pitchFamily="18" charset="0"/>
              </a:rPr>
              <a:t>Were promotions turned down by you because you didn’t want to relocate to new city/town?</a:t>
            </a:r>
          </a:p>
          <a:p>
            <a:pPr marL="285750" indent="-285750" algn="just">
              <a:buFont typeface="Arial" panose="020B0604020202020204" pitchFamily="34" charset="0"/>
              <a:buChar char="•"/>
            </a:pPr>
            <a:r>
              <a:rPr lang="en-US" dirty="0">
                <a:latin typeface="Cambria" panose="02040503050406030204" pitchFamily="18" charset="0"/>
              </a:rPr>
              <a:t>Did you turn down the promotion or relocation because your husband or parents didn’t approve the move? </a:t>
            </a:r>
          </a:p>
          <a:p>
            <a:pPr marL="285750" indent="-285750" algn="just">
              <a:buFont typeface="Arial" panose="020B0604020202020204" pitchFamily="34" charset="0"/>
              <a:buChar char="•"/>
            </a:pPr>
            <a:r>
              <a:rPr lang="en-US" dirty="0">
                <a:latin typeface="Cambria" panose="02040503050406030204" pitchFamily="18" charset="0"/>
              </a:rPr>
              <a:t>Have your decisions on advancement  been  influenced by the new demand of dual-career families, the increasing care for adult dependents and high expectations for quality of life? </a:t>
            </a:r>
          </a:p>
          <a:p>
            <a:pPr algn="just"/>
            <a:endParaRPr lang="en-US" sz="500" dirty="0">
              <a:latin typeface="Cambria" panose="02040503050406030204" pitchFamily="18" charset="0"/>
            </a:endParaRPr>
          </a:p>
          <a:p>
            <a:pPr algn="just"/>
            <a:r>
              <a:rPr lang="en-US" b="1" u="sng" dirty="0">
                <a:latin typeface="Cambria" panose="02040503050406030204" pitchFamily="18" charset="0"/>
              </a:rPr>
              <a:t>Career Booster </a:t>
            </a:r>
          </a:p>
          <a:p>
            <a:pPr algn="just"/>
            <a:endParaRPr lang="en-US" sz="500" u="sng" dirty="0">
              <a:latin typeface="Cambria" panose="02040503050406030204" pitchFamily="18" charset="0"/>
            </a:endParaRPr>
          </a:p>
          <a:p>
            <a:r>
              <a:rPr lang="en-US" dirty="0">
                <a:latin typeface="Cambria" panose="02040503050406030204" pitchFamily="18" charset="0"/>
              </a:rPr>
              <a:t>Do you have same access to opportunities for career advancement? This is determined by the following: </a:t>
            </a:r>
          </a:p>
          <a:p>
            <a:endParaRPr lang="en-US" sz="1000" dirty="0">
              <a:latin typeface="Cambria" panose="02040503050406030204" pitchFamily="18" charset="0"/>
            </a:endParaRPr>
          </a:p>
          <a:p>
            <a:pPr marL="285750" indent="-285750" algn="just">
              <a:buFont typeface="Arial" panose="020B0604020202020204" pitchFamily="34" charset="0"/>
              <a:buChar char="•"/>
            </a:pPr>
            <a:r>
              <a:rPr lang="en-US" dirty="0">
                <a:latin typeface="Cambria" panose="02040503050406030204" pitchFamily="18" charset="0"/>
              </a:rPr>
              <a:t>Are you formally recognized as being a potential Manager? </a:t>
            </a:r>
          </a:p>
          <a:p>
            <a:pPr marL="285750" indent="-285750" algn="just">
              <a:buFont typeface="Arial" panose="020B0604020202020204" pitchFamily="34" charset="0"/>
              <a:buChar char="•"/>
            </a:pPr>
            <a:r>
              <a:rPr lang="en-US" dirty="0">
                <a:latin typeface="Cambria" panose="02040503050406030204" pitchFamily="18" charset="0"/>
              </a:rPr>
              <a:t>Are you being sponsored or mentored by Senior staff? </a:t>
            </a:r>
          </a:p>
          <a:p>
            <a:pPr marL="285750" indent="-285750" algn="just">
              <a:buFont typeface="Arial" panose="020B0604020202020204" pitchFamily="34" charset="0"/>
              <a:buChar char="•"/>
            </a:pPr>
            <a:r>
              <a:rPr lang="en-US" dirty="0">
                <a:latin typeface="Cambria" panose="02040503050406030204" pitchFamily="18" charset="0"/>
              </a:rPr>
              <a:t>Are you gaining viability with more Senior Management ? </a:t>
            </a:r>
          </a:p>
          <a:p>
            <a:pPr marL="571500" indent="-571500" algn="just">
              <a:buFont typeface="Arial" panose="020B0604020202020204" pitchFamily="34" charset="0"/>
              <a:buChar char="•"/>
            </a:pPr>
            <a:r>
              <a:rPr lang="en-US" dirty="0">
                <a:latin typeface="Cambria" panose="02040503050406030204" pitchFamily="18" charset="0"/>
              </a:rPr>
              <a:t>Do men within your organization have high profile jobs (which means you have little access to high profile job)?</a:t>
            </a:r>
          </a:p>
          <a:p>
            <a:pPr marL="571500" indent="-571500" algn="just">
              <a:buFont typeface="Arial" panose="020B0604020202020204" pitchFamily="34" charset="0"/>
              <a:buChar char="•"/>
            </a:pPr>
            <a:endParaRPr lang="en-US" sz="500" dirty="0">
              <a:latin typeface="Cambria" panose="02040503050406030204" pitchFamily="18" charset="0"/>
            </a:endParaRPr>
          </a:p>
          <a:p>
            <a:pPr algn="just"/>
            <a:r>
              <a:rPr lang="en-US" b="1" u="sng" dirty="0">
                <a:latin typeface="Cambria" panose="02040503050406030204" pitchFamily="18" charset="0"/>
              </a:rPr>
              <a:t>Nature of Job </a:t>
            </a:r>
          </a:p>
          <a:p>
            <a:pPr algn="just"/>
            <a:endParaRPr lang="en-US" sz="500" u="sng" dirty="0">
              <a:latin typeface="Cambria" panose="02040503050406030204" pitchFamily="18" charset="0"/>
            </a:endParaRPr>
          </a:p>
          <a:p>
            <a:pPr marL="285750" indent="-285750" algn="just">
              <a:buFont typeface="Arial" panose="020B0604020202020204" pitchFamily="34" charset="0"/>
              <a:buChar char="•"/>
            </a:pPr>
            <a:r>
              <a:rPr lang="en-US" dirty="0">
                <a:latin typeface="Cambria" panose="02040503050406030204" pitchFamily="18" charset="0"/>
              </a:rPr>
              <a:t>Are you excluded from many jobs that have further potential for advancement because they are classified as male jobs vs. female jobs? </a:t>
            </a:r>
          </a:p>
          <a:p>
            <a:pPr marL="285750" indent="-285750" algn="just">
              <a:buFont typeface="Arial" panose="020B0604020202020204" pitchFamily="34" charset="0"/>
              <a:buChar char="•"/>
            </a:pPr>
            <a:r>
              <a:rPr lang="en-US" dirty="0">
                <a:latin typeface="Cambria" panose="02040503050406030204" pitchFamily="18" charset="0"/>
              </a:rPr>
              <a:t>Have you tried to initiate a move to make the change? </a:t>
            </a:r>
          </a:p>
          <a:p>
            <a:pPr marL="285750" indent="-285750" algn="just">
              <a:buFont typeface="Arial" panose="020B0604020202020204" pitchFamily="34" charset="0"/>
              <a:buChar char="•"/>
            </a:pPr>
            <a:endParaRPr lang="en-US" u="sng" dirty="0">
              <a:latin typeface="Cambria" panose="02040503050406030204" pitchFamily="18" charset="0"/>
            </a:endParaRPr>
          </a:p>
          <a:p>
            <a:pPr marL="571500" indent="-571500" algn="just">
              <a:buFont typeface="Arial" panose="020B0604020202020204" pitchFamily="34" charset="0"/>
              <a:buChar char="•"/>
            </a:pPr>
            <a:endParaRPr lang="en-US" dirty="0">
              <a:latin typeface="Cambria" panose="02040503050406030204" pitchFamily="18" charset="0"/>
            </a:endParaRPr>
          </a:p>
          <a:p>
            <a:pPr marL="571500" indent="-571500" algn="just">
              <a:buFont typeface="Arial" panose="020B0604020202020204" pitchFamily="34" charset="0"/>
              <a:buChar char="•"/>
            </a:pPr>
            <a:endParaRPr lang="en-US" dirty="0">
              <a:latin typeface="Cambria" panose="02040503050406030204" pitchFamily="18" charset="0"/>
            </a:endParaRPr>
          </a:p>
          <a:p>
            <a:pPr algn="just"/>
            <a:endParaRPr lang="en-US" u="sng" dirty="0">
              <a:latin typeface="Cambria" panose="02040503050406030204" pitchFamily="18" charset="0"/>
            </a:endParaRPr>
          </a:p>
          <a:p>
            <a:pPr algn="just"/>
            <a:endParaRPr lang="en-US" u="sng" dirty="0">
              <a:latin typeface="Cambria" panose="02040503050406030204" pitchFamily="18" charset="0"/>
            </a:endParaRPr>
          </a:p>
          <a:p>
            <a:pPr algn="just"/>
            <a:endParaRPr lang="en-US" u="sng" dirty="0">
              <a:latin typeface="Cambria" panose="02040503050406030204" pitchFamily="18" charset="0"/>
            </a:endParaRPr>
          </a:p>
          <a:p>
            <a:pPr algn="just"/>
            <a:endParaRPr lang="en-US" dirty="0">
              <a:latin typeface="Cambria" panose="02040503050406030204" pitchFamily="18" charset="0"/>
            </a:endParaRPr>
          </a:p>
        </p:txBody>
      </p:sp>
      <p:sp>
        <p:nvSpPr>
          <p:cNvPr id="5" name="Slide Number Placeholder 6"/>
          <p:cNvSpPr txBox="1">
            <a:spLocks/>
          </p:cNvSpPr>
          <p:nvPr/>
        </p:nvSpPr>
        <p:spPr>
          <a:xfrm>
            <a:off x="11707317" y="6501223"/>
            <a:ext cx="589613"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15</a:t>
            </a:r>
          </a:p>
        </p:txBody>
      </p:sp>
    </p:spTree>
    <p:extLst>
      <p:ext uri="{BB962C8B-B14F-4D97-AF65-F5344CB8AC3E}">
        <p14:creationId xmlns:p14="http://schemas.microsoft.com/office/powerpoint/2010/main" xmlns="" val="14032446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6043" y="0"/>
            <a:ext cx="8034728" cy="914401"/>
          </a:xfrm>
          <a:prstGeom prst="rect">
            <a:avLst/>
          </a:prstGeom>
        </p:spPr>
        <p:txBody>
          <a:bodyPr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3000" b="1" dirty="0">
                <a:solidFill>
                  <a:schemeClr val="bg2"/>
                </a:solidFill>
                <a:effectLst>
                  <a:outerShdw blurRad="38100" dist="38100" dir="2700000" algn="tl">
                    <a:srgbClr val="000000">
                      <a:alpha val="43137"/>
                    </a:srgbClr>
                  </a:outerShdw>
                </a:effectLst>
                <a:latin typeface="Cambria" panose="02040503050406030204" pitchFamily="18" charset="0"/>
              </a:rPr>
              <a:t> UNDERSTANDING YOUR RIGHTS  </a:t>
            </a:r>
            <a:endParaRPr lang="en-US" sz="3000" dirty="0">
              <a:solidFill>
                <a:schemeClr val="bg2"/>
              </a:solidFill>
            </a:endParaRPr>
          </a:p>
        </p:txBody>
      </p:sp>
      <p:sp>
        <p:nvSpPr>
          <p:cNvPr id="3" name="TextBox 2"/>
          <p:cNvSpPr txBox="1"/>
          <p:nvPr/>
        </p:nvSpPr>
        <p:spPr>
          <a:xfrm>
            <a:off x="479684" y="1213492"/>
            <a:ext cx="11227633" cy="461665"/>
          </a:xfrm>
          <a:prstGeom prst="rect">
            <a:avLst/>
          </a:prstGeom>
          <a:noFill/>
        </p:spPr>
        <p:txBody>
          <a:bodyPr wrap="square" rtlCol="0" anchor="ctr">
            <a:spAutoFit/>
          </a:bodyPr>
          <a:lstStyle/>
          <a:p>
            <a:pPr algn="ctr"/>
            <a:r>
              <a:rPr lang="en-US" sz="2400" b="1" u="sng" dirty="0">
                <a:effectLst>
                  <a:outerShdw blurRad="38100" dist="38100" dir="2700000" algn="tl">
                    <a:srgbClr val="000000">
                      <a:alpha val="43137"/>
                    </a:srgbClr>
                  </a:outerShdw>
                </a:effectLst>
                <a:latin typeface="Cambria" panose="02040503050406030204" pitchFamily="18" charset="0"/>
              </a:rPr>
              <a:t>Abilities/Career Commitment </a:t>
            </a:r>
          </a:p>
        </p:txBody>
      </p:sp>
      <p:sp>
        <p:nvSpPr>
          <p:cNvPr id="4" name="TextBox 3"/>
          <p:cNvSpPr txBox="1"/>
          <p:nvPr/>
        </p:nvSpPr>
        <p:spPr>
          <a:xfrm>
            <a:off x="509665" y="1945777"/>
            <a:ext cx="11227633" cy="2092881"/>
          </a:xfrm>
          <a:prstGeom prst="rect">
            <a:avLst/>
          </a:prstGeom>
          <a:noFill/>
        </p:spPr>
        <p:txBody>
          <a:bodyPr wrap="square" rtlCol="0">
            <a:spAutoFit/>
          </a:bodyPr>
          <a:lstStyle/>
          <a:p>
            <a:pPr marL="571500" indent="-571500" algn="just">
              <a:buFont typeface="Arial" panose="020B0604020202020204" pitchFamily="34" charset="0"/>
              <a:buChar char="•"/>
            </a:pPr>
            <a:r>
              <a:rPr lang="en-US" sz="2400" dirty="0">
                <a:latin typeface="Cambria" panose="02040503050406030204" pitchFamily="18" charset="0"/>
              </a:rPr>
              <a:t>Are your abilities being tested-Boss make assumption about your abilities, career commitment and interest. </a:t>
            </a:r>
          </a:p>
          <a:p>
            <a:pPr algn="just"/>
            <a:endParaRPr lang="en-US" sz="500" dirty="0">
              <a:latin typeface="Cambria" panose="02040503050406030204" pitchFamily="18" charset="0"/>
            </a:endParaRPr>
          </a:p>
          <a:p>
            <a:pPr marL="571500" indent="-571500" algn="just">
              <a:buFont typeface="Arial" panose="020B0604020202020204" pitchFamily="34" charset="0"/>
              <a:buChar char="•"/>
            </a:pPr>
            <a:r>
              <a:rPr lang="en-US" sz="2400" dirty="0">
                <a:latin typeface="Cambria" panose="02040503050406030204" pitchFamily="18" charset="0"/>
              </a:rPr>
              <a:t>If you are at Senior level, is this more the case? </a:t>
            </a:r>
          </a:p>
          <a:p>
            <a:pPr marL="571500" indent="-571500" algn="just">
              <a:buFont typeface="Arial" panose="020B0604020202020204" pitchFamily="34" charset="0"/>
              <a:buChar char="•"/>
            </a:pPr>
            <a:endParaRPr lang="en-US" sz="500" dirty="0">
              <a:latin typeface="Cambria" panose="02040503050406030204" pitchFamily="18" charset="0"/>
            </a:endParaRPr>
          </a:p>
          <a:p>
            <a:pPr marL="571500" indent="-571500" algn="just">
              <a:buFont typeface="Arial" panose="020B0604020202020204" pitchFamily="34" charset="0"/>
              <a:buChar char="•"/>
            </a:pPr>
            <a:r>
              <a:rPr lang="en-US" sz="2400" dirty="0">
                <a:latin typeface="Cambria" panose="02040503050406030204" pitchFamily="18" charset="0"/>
              </a:rPr>
              <a:t>What about your male peers, are they questioned in the same way? </a:t>
            </a:r>
          </a:p>
          <a:p>
            <a:pPr marL="571500" indent="-571500" algn="just">
              <a:buFont typeface="Arial" panose="020B0604020202020204" pitchFamily="34" charset="0"/>
              <a:buChar char="•"/>
            </a:pPr>
            <a:endParaRPr lang="en-US" sz="2400" dirty="0">
              <a:latin typeface="Cambria" panose="02040503050406030204" pitchFamily="18" charset="0"/>
            </a:endParaRPr>
          </a:p>
        </p:txBody>
      </p:sp>
      <p:sp>
        <p:nvSpPr>
          <p:cNvPr id="5" name="Slide Number Placeholder 6"/>
          <p:cNvSpPr txBox="1">
            <a:spLocks/>
          </p:cNvSpPr>
          <p:nvPr/>
        </p:nvSpPr>
        <p:spPr>
          <a:xfrm>
            <a:off x="11707317" y="6501223"/>
            <a:ext cx="589613"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16</a:t>
            </a:r>
          </a:p>
        </p:txBody>
      </p:sp>
    </p:spTree>
    <p:extLst>
      <p:ext uri="{BB962C8B-B14F-4D97-AF65-F5344CB8AC3E}">
        <p14:creationId xmlns:p14="http://schemas.microsoft.com/office/powerpoint/2010/main" xmlns="" val="27954771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clrChange>
              <a:clrFrom>
                <a:srgbClr val="F5FDFD"/>
              </a:clrFrom>
              <a:clrTo>
                <a:srgbClr val="F5FDFD">
                  <a:alpha val="0"/>
                </a:srgbClr>
              </a:clrTo>
            </a:clrChange>
            <a:extLst>
              <a:ext uri="{BEBA8EAE-BF5A-486C-A8C5-ECC9F3942E4B}">
                <a14:imgProps xmlns:a14="http://schemas.microsoft.com/office/drawing/2010/main" xmlns="">
                  <a14:imgLayer r:embed="rId3">
                    <a14:imgEffect>
                      <a14:colorTemperature colorTemp="5300"/>
                    </a14:imgEffect>
                    <a14:imgEffect>
                      <a14:saturation sat="66000"/>
                    </a14:imgEffect>
                  </a14:imgLayer>
                </a14:imgProps>
              </a:ext>
              <a:ext uri="{28A0092B-C50C-407E-A947-70E740481C1C}">
                <a14:useLocalDpi xmlns:a14="http://schemas.microsoft.com/office/drawing/2010/main" xmlns="" val="0"/>
              </a:ext>
            </a:extLst>
          </a:blip>
          <a:stretch>
            <a:fillRect/>
          </a:stretch>
        </p:blipFill>
        <p:spPr>
          <a:xfrm>
            <a:off x="7816629" y="749508"/>
            <a:ext cx="4110542" cy="3512427"/>
          </a:xfrm>
          <a:prstGeom prst="rect">
            <a:avLst/>
          </a:prstGeom>
        </p:spPr>
      </p:pic>
      <p:sp>
        <p:nvSpPr>
          <p:cNvPr id="4" name="TextBox 3"/>
          <p:cNvSpPr txBox="1"/>
          <p:nvPr/>
        </p:nvSpPr>
        <p:spPr>
          <a:xfrm>
            <a:off x="190416" y="938632"/>
            <a:ext cx="11212642" cy="6632585"/>
          </a:xfrm>
          <a:prstGeom prst="rect">
            <a:avLst/>
          </a:prstGeom>
          <a:noFill/>
        </p:spPr>
        <p:txBody>
          <a:bodyPr wrap="square" rtlCol="0">
            <a:spAutoFit/>
          </a:bodyPr>
          <a:lstStyle/>
          <a:p>
            <a:r>
              <a:rPr lang="en-US" sz="2400" b="1" u="sng" dirty="0">
                <a:latin typeface="Cambria" panose="02040503050406030204" pitchFamily="18" charset="0"/>
              </a:rPr>
              <a:t>There is Life after Work</a:t>
            </a:r>
          </a:p>
          <a:p>
            <a:r>
              <a:rPr lang="en-US" sz="500" b="1" u="sng" dirty="0">
                <a:latin typeface="Cambria" panose="02040503050406030204" pitchFamily="18" charset="0"/>
              </a:rPr>
              <a:t>   </a:t>
            </a:r>
          </a:p>
          <a:p>
            <a:pPr marL="285750" indent="-285750">
              <a:buFont typeface="Arial" panose="020B0604020202020204" pitchFamily="34" charset="0"/>
              <a:buChar char="•"/>
            </a:pPr>
            <a:r>
              <a:rPr lang="en-US" sz="2400" dirty="0">
                <a:latin typeface="Cambria" panose="02040503050406030204" pitchFamily="18" charset="0"/>
              </a:rPr>
              <a:t>Your Boss </a:t>
            </a:r>
          </a:p>
          <a:p>
            <a:pPr marL="285750" indent="-285750" algn="just">
              <a:buFont typeface="Arial" panose="020B0604020202020204" pitchFamily="34" charset="0"/>
              <a:buChar char="•"/>
            </a:pPr>
            <a:r>
              <a:rPr lang="en-US" sz="2400" dirty="0">
                <a:latin typeface="Cambria" panose="02040503050406030204" pitchFamily="18" charset="0"/>
              </a:rPr>
              <a:t>Organizational Policy </a:t>
            </a:r>
          </a:p>
          <a:p>
            <a:pPr marL="285750" indent="-285750" algn="just">
              <a:buFont typeface="Arial" panose="020B0604020202020204" pitchFamily="34" charset="0"/>
              <a:buChar char="•"/>
            </a:pPr>
            <a:endParaRPr lang="en-US" dirty="0">
              <a:latin typeface="Cambria" panose="02040503050406030204" pitchFamily="18" charset="0"/>
            </a:endParaRPr>
          </a:p>
          <a:p>
            <a:pPr marL="285750" indent="-285750" algn="just">
              <a:buFont typeface="Arial" panose="020B0604020202020204" pitchFamily="34" charset="0"/>
              <a:buChar char="•"/>
            </a:pPr>
            <a:endParaRPr lang="en-US" dirty="0">
              <a:latin typeface="Cambria" panose="02040503050406030204" pitchFamily="18" charset="0"/>
            </a:endParaRPr>
          </a:p>
          <a:p>
            <a:pPr marL="285750" indent="-285750" algn="just">
              <a:buFont typeface="Arial" panose="020B0604020202020204" pitchFamily="34" charset="0"/>
              <a:buChar char="•"/>
            </a:pPr>
            <a:endParaRPr lang="en-US" sz="2000" dirty="0">
              <a:latin typeface="Cambria" panose="02040503050406030204" pitchFamily="18" charset="0"/>
            </a:endParaRPr>
          </a:p>
          <a:p>
            <a:pPr algn="just"/>
            <a:endParaRPr lang="en-US" dirty="0">
              <a:latin typeface="Cambria" panose="02040503050406030204" pitchFamily="18" charset="0"/>
            </a:endParaRPr>
          </a:p>
          <a:p>
            <a:endParaRPr lang="en-US" sz="1000" dirty="0">
              <a:latin typeface="Cambria" panose="02040503050406030204" pitchFamily="18" charset="0"/>
            </a:endParaRPr>
          </a:p>
          <a:p>
            <a:pPr algn="just"/>
            <a:r>
              <a:rPr lang="en-US" sz="2400" b="1" u="sng" dirty="0">
                <a:latin typeface="Cambria" panose="02040503050406030204" pitchFamily="18" charset="0"/>
              </a:rPr>
              <a:t>Multiple Outside Commitment</a:t>
            </a:r>
          </a:p>
          <a:p>
            <a:pPr marL="285750" indent="-285750" algn="just">
              <a:buFont typeface="Arial" panose="020B0604020202020204" pitchFamily="34" charset="0"/>
              <a:buChar char="•"/>
            </a:pPr>
            <a:r>
              <a:rPr lang="en-US" sz="2400" dirty="0">
                <a:latin typeface="Cambria" panose="02040503050406030204" pitchFamily="18" charset="0"/>
              </a:rPr>
              <a:t>Do men in your organization have the pressure that you have I terms of meeting multiple commitment to work, family, education? </a:t>
            </a:r>
          </a:p>
          <a:p>
            <a:pPr marL="285750" indent="-285750" algn="just">
              <a:buFont typeface="Arial" panose="020B0604020202020204" pitchFamily="34" charset="0"/>
              <a:buChar char="•"/>
            </a:pPr>
            <a:r>
              <a:rPr lang="en-US" sz="2400" dirty="0">
                <a:latin typeface="Cambria" panose="02040503050406030204" pitchFamily="18" charset="0"/>
              </a:rPr>
              <a:t>Do Supervisors and Managers understand the needs of such employees and show flexibility in accommodating them to meet various responsibilities? </a:t>
            </a:r>
          </a:p>
          <a:p>
            <a:pPr marL="285750" indent="-285750" algn="just">
              <a:buFont typeface="Arial" panose="020B0604020202020204" pitchFamily="34" charset="0"/>
              <a:buChar char="•"/>
            </a:pPr>
            <a:r>
              <a:rPr lang="en-US" sz="2400" dirty="0">
                <a:latin typeface="Cambria" panose="02040503050406030204" pitchFamily="18" charset="0"/>
              </a:rPr>
              <a:t>Is the percentage of support for men equal to women? </a:t>
            </a:r>
          </a:p>
          <a:p>
            <a:pPr marL="285750" indent="-285750" algn="just">
              <a:buFont typeface="Arial" panose="020B0604020202020204" pitchFamily="34" charset="0"/>
              <a:buChar char="•"/>
            </a:pPr>
            <a:r>
              <a:rPr lang="en-US" sz="2400" dirty="0">
                <a:latin typeface="Cambria" panose="02040503050406030204" pitchFamily="18" charset="0"/>
              </a:rPr>
              <a:t>Is the organization doing</a:t>
            </a:r>
            <a:r>
              <a:rPr lang="en-US" sz="2400" b="1" dirty="0">
                <a:latin typeface="Cambria" panose="02040503050406030204" pitchFamily="18" charset="0"/>
              </a:rPr>
              <a:t> </a:t>
            </a:r>
            <a:r>
              <a:rPr lang="en-US" sz="2400" dirty="0">
                <a:latin typeface="Cambria" panose="02040503050406030204" pitchFamily="18" charset="0"/>
              </a:rPr>
              <a:t>a good job in accommodating employees with multiple commitment? </a:t>
            </a:r>
          </a:p>
          <a:p>
            <a:pPr algn="just"/>
            <a:r>
              <a:rPr lang="en-US" sz="2400" b="1" u="sng" dirty="0">
                <a:latin typeface="Cambria" panose="02040503050406030204" pitchFamily="18" charset="0"/>
              </a:rPr>
              <a:t> </a:t>
            </a:r>
          </a:p>
          <a:p>
            <a:pPr algn="just"/>
            <a:endParaRPr lang="en-US" sz="2400" b="1" dirty="0">
              <a:latin typeface="Cambria" panose="02040503050406030204" pitchFamily="18" charset="0"/>
            </a:endParaRPr>
          </a:p>
          <a:p>
            <a:pPr algn="just"/>
            <a:endParaRPr lang="en-US" sz="2400" b="1" dirty="0">
              <a:latin typeface="Cambria" panose="02040503050406030204" pitchFamily="18" charset="0"/>
            </a:endParaRPr>
          </a:p>
        </p:txBody>
      </p:sp>
      <p:sp>
        <p:nvSpPr>
          <p:cNvPr id="2" name="Title 1"/>
          <p:cNvSpPr txBox="1">
            <a:spLocks/>
          </p:cNvSpPr>
          <p:nvPr/>
        </p:nvSpPr>
        <p:spPr>
          <a:xfrm>
            <a:off x="0" y="0"/>
            <a:ext cx="8019738" cy="914401"/>
          </a:xfrm>
          <a:prstGeom prst="rect">
            <a:avLst/>
          </a:prstGeom>
        </p:spPr>
        <p:txBody>
          <a:bodyPr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3000" b="1" dirty="0">
                <a:solidFill>
                  <a:schemeClr val="bg2"/>
                </a:solidFill>
                <a:effectLst>
                  <a:outerShdw blurRad="38100" dist="38100" dir="2700000" algn="tl">
                    <a:srgbClr val="000000">
                      <a:alpha val="43137"/>
                    </a:srgbClr>
                  </a:outerShdw>
                </a:effectLst>
                <a:latin typeface="Cambria" panose="02040503050406030204" pitchFamily="18" charset="0"/>
              </a:rPr>
              <a:t> UNDERSTANDING YOUR RIGHTS  </a:t>
            </a:r>
            <a:endParaRPr lang="en-US" sz="3000" dirty="0">
              <a:solidFill>
                <a:schemeClr val="bg2"/>
              </a:solidFill>
            </a:endParaRPr>
          </a:p>
        </p:txBody>
      </p:sp>
      <p:sp>
        <p:nvSpPr>
          <p:cNvPr id="7" name="Slide Number Placeholder 6"/>
          <p:cNvSpPr txBox="1">
            <a:spLocks/>
          </p:cNvSpPr>
          <p:nvPr/>
        </p:nvSpPr>
        <p:spPr>
          <a:xfrm>
            <a:off x="11707317" y="6501223"/>
            <a:ext cx="589613"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17</a:t>
            </a:r>
          </a:p>
        </p:txBody>
      </p:sp>
    </p:spTree>
    <p:extLst>
      <p:ext uri="{BB962C8B-B14F-4D97-AF65-F5344CB8AC3E}">
        <p14:creationId xmlns:p14="http://schemas.microsoft.com/office/powerpoint/2010/main" xmlns="" val="4074018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4834" y="17402"/>
            <a:ext cx="7999601" cy="867018"/>
          </a:xfrm>
          <a:prstGeom prst="rect">
            <a:avLst/>
          </a:prstGeom>
        </p:spPr>
        <p:txBody>
          <a:bodyPr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3000" b="1" dirty="0">
                <a:solidFill>
                  <a:schemeClr val="bg2"/>
                </a:solidFill>
                <a:effectLst>
                  <a:outerShdw blurRad="38100" dist="38100" dir="2700000" algn="tl">
                    <a:srgbClr val="000000">
                      <a:alpha val="43137"/>
                    </a:srgbClr>
                  </a:outerShdw>
                </a:effectLst>
                <a:latin typeface="Cambria" panose="02040503050406030204" pitchFamily="18" charset="0"/>
              </a:rPr>
              <a:t> Multiple Outside Commitment</a:t>
            </a:r>
            <a:endParaRPr lang="en-US" sz="3000" dirty="0">
              <a:solidFill>
                <a:schemeClr val="bg2"/>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869366" y="1411490"/>
            <a:ext cx="6192720" cy="4644540"/>
          </a:xfrm>
          <a:prstGeom prst="rect">
            <a:avLst/>
          </a:prstGeom>
          <a:ln>
            <a:noFill/>
          </a:ln>
          <a:effectLst>
            <a:softEdge rad="112500"/>
          </a:effectLst>
        </p:spPr>
      </p:pic>
      <p:sp>
        <p:nvSpPr>
          <p:cNvPr id="5" name="TextBox 4"/>
          <p:cNvSpPr txBox="1"/>
          <p:nvPr/>
        </p:nvSpPr>
        <p:spPr>
          <a:xfrm>
            <a:off x="494675" y="1100243"/>
            <a:ext cx="5374691" cy="3277820"/>
          </a:xfrm>
          <a:prstGeom prst="rect">
            <a:avLst/>
          </a:prstGeom>
          <a:noFill/>
        </p:spPr>
        <p:txBody>
          <a:bodyPr wrap="square" rtlCol="0">
            <a:spAutoFit/>
          </a:bodyPr>
          <a:lstStyle/>
          <a:p>
            <a:pPr algn="just"/>
            <a:r>
              <a:rPr lang="en-US" sz="2400" b="1" i="1" u="sng" dirty="0">
                <a:latin typeface="Cambria" panose="02040503050406030204" pitchFamily="18" charset="0"/>
              </a:rPr>
              <a:t>Career &amp; Children</a:t>
            </a:r>
          </a:p>
          <a:p>
            <a:pPr algn="just"/>
            <a:endParaRPr lang="en-US" sz="1000" b="1" i="1" u="sng" dirty="0">
              <a:latin typeface="Cambria" panose="02040503050406030204" pitchFamily="18" charset="0"/>
            </a:endParaRPr>
          </a:p>
          <a:p>
            <a:pPr marL="571500" indent="-571500">
              <a:buFont typeface="Arial" panose="020B0604020202020204" pitchFamily="34" charset="0"/>
              <a:buChar char="•"/>
            </a:pPr>
            <a:r>
              <a:rPr lang="en-US" sz="2400" dirty="0">
                <a:latin typeface="Cambria" panose="02040503050406030204" pitchFamily="18" charset="0"/>
              </a:rPr>
              <a:t>Are men or women who take maternity or child-care leave seen as to be less committed to their career and more towards their family? </a:t>
            </a:r>
          </a:p>
          <a:p>
            <a:pPr marL="571500" indent="-571500">
              <a:buFont typeface="Arial" panose="020B0604020202020204" pitchFamily="34" charset="0"/>
              <a:buChar char="•"/>
            </a:pPr>
            <a:endParaRPr lang="en-US" sz="500" dirty="0">
              <a:latin typeface="Cambria" panose="02040503050406030204" pitchFamily="18" charset="0"/>
            </a:endParaRPr>
          </a:p>
          <a:p>
            <a:pPr marL="571500" indent="-571500">
              <a:buFont typeface="Arial" panose="020B0604020202020204" pitchFamily="34" charset="0"/>
              <a:buChar char="•"/>
            </a:pPr>
            <a:r>
              <a:rPr lang="en-US" sz="2400" dirty="0">
                <a:latin typeface="Cambria" panose="02040503050406030204" pitchFamily="18" charset="0"/>
              </a:rPr>
              <a:t>How are those people perceived within their work environment</a:t>
            </a:r>
            <a:r>
              <a:rPr lang="en-US" sz="2400" b="1" dirty="0">
                <a:latin typeface="Cambria" panose="02040503050406030204" pitchFamily="18" charset="0"/>
              </a:rPr>
              <a:t>? </a:t>
            </a:r>
          </a:p>
        </p:txBody>
      </p:sp>
      <p:sp>
        <p:nvSpPr>
          <p:cNvPr id="6" name="Slide Number Placeholder 6"/>
          <p:cNvSpPr txBox="1">
            <a:spLocks/>
          </p:cNvSpPr>
          <p:nvPr/>
        </p:nvSpPr>
        <p:spPr>
          <a:xfrm>
            <a:off x="11707317" y="6501223"/>
            <a:ext cx="589613"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18</a:t>
            </a:r>
          </a:p>
        </p:txBody>
      </p:sp>
    </p:spTree>
    <p:extLst>
      <p:ext uri="{BB962C8B-B14F-4D97-AF65-F5344CB8AC3E}">
        <p14:creationId xmlns:p14="http://schemas.microsoft.com/office/powerpoint/2010/main" xmlns="" val="10894242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 y="17402"/>
            <a:ext cx="8019738" cy="911987"/>
          </a:xfrm>
          <a:prstGeom prst="rect">
            <a:avLst/>
          </a:prstGeom>
        </p:spPr>
        <p:txBody>
          <a:bodyPr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3000" b="1" dirty="0">
                <a:solidFill>
                  <a:schemeClr val="bg2"/>
                </a:solidFill>
                <a:effectLst>
                  <a:outerShdw blurRad="38100" dist="38100" dir="2700000" algn="tl">
                    <a:srgbClr val="000000">
                      <a:alpha val="43137"/>
                    </a:srgbClr>
                  </a:outerShdw>
                </a:effectLst>
                <a:latin typeface="Cambria" panose="02040503050406030204" pitchFamily="18" charset="0"/>
              </a:rPr>
              <a:t>Equality Between Work &amp;  Multiple Commitments</a:t>
            </a:r>
            <a:endParaRPr lang="en-US" sz="3000" dirty="0">
              <a:solidFill>
                <a:schemeClr val="bg2"/>
              </a:solidFill>
            </a:endParaRPr>
          </a:p>
        </p:txBody>
      </p:sp>
      <p:sp>
        <p:nvSpPr>
          <p:cNvPr id="5" name="TextBox 4"/>
          <p:cNvSpPr txBox="1"/>
          <p:nvPr/>
        </p:nvSpPr>
        <p:spPr>
          <a:xfrm>
            <a:off x="479685" y="1171516"/>
            <a:ext cx="11227633" cy="2693045"/>
          </a:xfrm>
          <a:prstGeom prst="rect">
            <a:avLst/>
          </a:prstGeom>
          <a:noFill/>
        </p:spPr>
        <p:txBody>
          <a:bodyPr wrap="square" rtlCol="0">
            <a:spAutoFit/>
          </a:bodyPr>
          <a:lstStyle/>
          <a:p>
            <a:pPr algn="just"/>
            <a:r>
              <a:rPr lang="en-US" sz="2400" b="1" i="1" u="sng" dirty="0">
                <a:latin typeface="Cambria" panose="02040503050406030204" pitchFamily="18" charset="0"/>
              </a:rPr>
              <a:t>Part – Time work perception </a:t>
            </a:r>
          </a:p>
          <a:p>
            <a:pPr algn="just"/>
            <a:endParaRPr lang="en-US" sz="1000" b="1" i="1" u="sng" dirty="0">
              <a:latin typeface="Cambria" panose="02040503050406030204" pitchFamily="18" charset="0"/>
            </a:endParaRPr>
          </a:p>
          <a:p>
            <a:pPr marL="457200" indent="-457200" algn="just">
              <a:buFont typeface="Arial" panose="020B0604020202020204" pitchFamily="34" charset="0"/>
              <a:buChar char="•"/>
            </a:pPr>
            <a:r>
              <a:rPr lang="en-US" sz="2400" dirty="0">
                <a:latin typeface="Cambria" panose="02040503050406030204" pitchFamily="18" charset="0"/>
              </a:rPr>
              <a:t>How are part-time employees perceived in your organization? </a:t>
            </a:r>
          </a:p>
          <a:p>
            <a:pPr marL="457200" indent="-457200" algn="just">
              <a:buFont typeface="Arial" panose="020B0604020202020204" pitchFamily="34" charset="0"/>
              <a:buChar char="•"/>
            </a:pPr>
            <a:endParaRPr lang="en-US" sz="500" dirty="0">
              <a:latin typeface="Cambria" panose="02040503050406030204" pitchFamily="18" charset="0"/>
            </a:endParaRPr>
          </a:p>
          <a:p>
            <a:pPr marL="457200" indent="-457200" algn="just">
              <a:buFont typeface="Arial" panose="020B0604020202020204" pitchFamily="34" charset="0"/>
              <a:buChar char="•"/>
            </a:pPr>
            <a:r>
              <a:rPr lang="en-US" sz="2400" dirty="0">
                <a:latin typeface="Cambria" panose="02040503050406030204" pitchFamily="18" charset="0"/>
              </a:rPr>
              <a:t>Is part-time work viewed as a job rather than a career? </a:t>
            </a:r>
          </a:p>
          <a:p>
            <a:pPr marL="457200" indent="-457200" algn="just">
              <a:buFont typeface="Arial" panose="020B0604020202020204" pitchFamily="34" charset="0"/>
              <a:buChar char="•"/>
            </a:pPr>
            <a:endParaRPr lang="en-US" sz="500" dirty="0">
              <a:latin typeface="Cambria" panose="02040503050406030204" pitchFamily="18" charset="0"/>
            </a:endParaRPr>
          </a:p>
          <a:p>
            <a:pPr marL="457200" indent="-457200" algn="just">
              <a:buFont typeface="Arial" panose="020B0604020202020204" pitchFamily="34" charset="0"/>
              <a:buChar char="•"/>
            </a:pPr>
            <a:r>
              <a:rPr lang="en-US" sz="2400" dirty="0">
                <a:latin typeface="Cambria" panose="02040503050406030204" pitchFamily="18" charset="0"/>
              </a:rPr>
              <a:t>Are they  seen as less committed to their career that full-timers? </a:t>
            </a:r>
          </a:p>
          <a:p>
            <a:pPr marL="457200" indent="-457200" algn="just">
              <a:buFont typeface="Arial" panose="020B0604020202020204" pitchFamily="34" charset="0"/>
              <a:buChar char="•"/>
            </a:pPr>
            <a:endParaRPr lang="en-US" sz="500" dirty="0">
              <a:latin typeface="Cambria" panose="02040503050406030204" pitchFamily="18" charset="0"/>
            </a:endParaRPr>
          </a:p>
          <a:p>
            <a:pPr marL="457200" indent="-457200" algn="just">
              <a:buFont typeface="Arial" panose="020B0604020202020204" pitchFamily="34" charset="0"/>
              <a:buChar char="•"/>
            </a:pPr>
            <a:r>
              <a:rPr lang="en-US" sz="2400" dirty="0">
                <a:latin typeface="Cambria" panose="02040503050406030204" pitchFamily="18" charset="0"/>
              </a:rPr>
              <a:t>Do they have equal opportunities for promotion and development? </a:t>
            </a:r>
          </a:p>
          <a:p>
            <a:pPr marL="457200" indent="-457200" algn="just">
              <a:buFont typeface="Arial" panose="020B0604020202020204" pitchFamily="34" charset="0"/>
              <a:buChar char="•"/>
            </a:pPr>
            <a:endParaRPr lang="en-US" sz="2400" b="1" dirty="0">
              <a:latin typeface="Cambria" panose="02040503050406030204" pitchFamily="18" charset="0"/>
            </a:endParaRPr>
          </a:p>
        </p:txBody>
      </p:sp>
      <p:sp>
        <p:nvSpPr>
          <p:cNvPr id="4" name="Slide Number Placeholder 6"/>
          <p:cNvSpPr txBox="1">
            <a:spLocks/>
          </p:cNvSpPr>
          <p:nvPr/>
        </p:nvSpPr>
        <p:spPr>
          <a:xfrm>
            <a:off x="11707317" y="6501223"/>
            <a:ext cx="589613"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19</a:t>
            </a:r>
          </a:p>
        </p:txBody>
      </p:sp>
    </p:spTree>
    <p:extLst>
      <p:ext uri="{BB962C8B-B14F-4D97-AF65-F5344CB8AC3E}">
        <p14:creationId xmlns:p14="http://schemas.microsoft.com/office/powerpoint/2010/main" xmlns="" val="2649726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64434"/>
            <a:ext cx="8019738" cy="864955"/>
          </a:xfrm>
          <a:prstGeom prst="rect">
            <a:avLst/>
          </a:prstGeom>
        </p:spPr>
        <p:txBody>
          <a:bodyPr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000" b="1" u="sng" dirty="0">
                <a:solidFill>
                  <a:schemeClr val="bg2"/>
                </a:solidFill>
                <a:effectLst>
                  <a:outerShdw blurRad="38100" dist="38100" dir="2700000" algn="tl">
                    <a:srgbClr val="000000">
                      <a:alpha val="43137"/>
                    </a:srgbClr>
                  </a:outerShdw>
                </a:effectLst>
                <a:latin typeface="Cambria" panose="02040503050406030204" pitchFamily="18" charset="0"/>
              </a:rPr>
              <a:t>3.PERFORMANCE MEASUREMENT AS A TOOL</a:t>
            </a:r>
          </a:p>
        </p:txBody>
      </p:sp>
      <p:sp>
        <p:nvSpPr>
          <p:cNvPr id="4" name="TextBox 3"/>
          <p:cNvSpPr txBox="1"/>
          <p:nvPr/>
        </p:nvSpPr>
        <p:spPr>
          <a:xfrm>
            <a:off x="509666" y="1183350"/>
            <a:ext cx="11212642" cy="3801041"/>
          </a:xfrm>
          <a:prstGeom prst="rect">
            <a:avLst/>
          </a:prstGeom>
          <a:noFill/>
        </p:spPr>
        <p:txBody>
          <a:bodyPr wrap="square" rtlCol="0">
            <a:spAutoFit/>
          </a:bodyPr>
          <a:lstStyle/>
          <a:p>
            <a:pPr algn="just"/>
            <a:r>
              <a:rPr lang="en-US" sz="2400" dirty="0">
                <a:latin typeface="Cambria" panose="02040503050406030204" pitchFamily="18" charset="0"/>
              </a:rPr>
              <a:t>What are the challenges facing men and women, how should you react to that : </a:t>
            </a:r>
          </a:p>
          <a:p>
            <a:pPr algn="just"/>
            <a:endParaRPr lang="en-US" sz="1000" dirty="0">
              <a:latin typeface="Cambria" panose="02040503050406030204" pitchFamily="18" charset="0"/>
            </a:endParaRPr>
          </a:p>
          <a:p>
            <a:pPr marL="457200" indent="-457200" algn="just">
              <a:buFont typeface="Arial" panose="020B0604020202020204" pitchFamily="34" charset="0"/>
              <a:buChar char="•"/>
            </a:pPr>
            <a:r>
              <a:rPr lang="en-US" sz="2400" i="1" dirty="0">
                <a:latin typeface="Cambria" panose="02040503050406030204" pitchFamily="18" charset="0"/>
              </a:rPr>
              <a:t>Determine your objectives, </a:t>
            </a:r>
            <a:r>
              <a:rPr lang="en-US" sz="2400" dirty="0">
                <a:latin typeface="Cambria" panose="02040503050406030204" pitchFamily="18" charset="0"/>
              </a:rPr>
              <a:t>work hard and diligently achieve those objectives. </a:t>
            </a:r>
          </a:p>
          <a:p>
            <a:pPr marL="457200" indent="-457200" algn="just">
              <a:buFont typeface="Arial" panose="020B0604020202020204" pitchFamily="34" charset="0"/>
              <a:buChar char="•"/>
            </a:pPr>
            <a:endParaRPr lang="en-US" sz="500" dirty="0">
              <a:latin typeface="Cambria" panose="02040503050406030204" pitchFamily="18" charset="0"/>
            </a:endParaRPr>
          </a:p>
          <a:p>
            <a:pPr marL="342900" indent="-342900" algn="just">
              <a:buFont typeface="Arial" panose="020B0604020202020204" pitchFamily="34" charset="0"/>
              <a:buChar char="•"/>
            </a:pPr>
            <a:r>
              <a:rPr lang="en-US" sz="2400" i="1" dirty="0">
                <a:latin typeface="Cambria" panose="02040503050406030204" pitchFamily="18" charset="0"/>
              </a:rPr>
              <a:t>A</a:t>
            </a:r>
            <a:r>
              <a:rPr lang="en-US" sz="2400" dirty="0">
                <a:latin typeface="Cambria" panose="02040503050406030204" pitchFamily="18" charset="0"/>
              </a:rPr>
              <a:t>sk for clear career path including training and well identified job description, quantitative and qualitative objectives. </a:t>
            </a:r>
          </a:p>
          <a:p>
            <a:pPr marL="457200" indent="-457200" algn="just">
              <a:buFont typeface="Arial" panose="020B0604020202020204" pitchFamily="34" charset="0"/>
              <a:buChar char="•"/>
            </a:pPr>
            <a:endParaRPr lang="en-US" sz="500" dirty="0">
              <a:latin typeface="Cambria" panose="02040503050406030204" pitchFamily="18" charset="0"/>
            </a:endParaRPr>
          </a:p>
          <a:p>
            <a:pPr marL="457200" indent="-457200" algn="just">
              <a:buFont typeface="Arial" panose="020B0604020202020204" pitchFamily="34" charset="0"/>
              <a:buChar char="•"/>
            </a:pPr>
            <a:r>
              <a:rPr lang="en-US" sz="2400" i="1" dirty="0">
                <a:latin typeface="Cambria" panose="02040503050406030204" pitchFamily="18" charset="0"/>
              </a:rPr>
              <a:t>Regular Consultation</a:t>
            </a:r>
            <a:r>
              <a:rPr lang="en-US" sz="2400" dirty="0">
                <a:latin typeface="Cambria" panose="02040503050406030204" pitchFamily="18" charset="0"/>
              </a:rPr>
              <a:t>- Consult with your supervisor on how best you could achieve your objectives, list all support areas required and don’t be afraid to speak up. </a:t>
            </a:r>
          </a:p>
          <a:p>
            <a:pPr marL="457200" indent="-457200" algn="just">
              <a:buFont typeface="Arial" panose="020B0604020202020204" pitchFamily="34" charset="0"/>
              <a:buChar char="•"/>
            </a:pPr>
            <a:endParaRPr lang="en-US" sz="500" dirty="0">
              <a:latin typeface="Cambria" panose="02040503050406030204" pitchFamily="18" charset="0"/>
            </a:endParaRPr>
          </a:p>
          <a:p>
            <a:pPr marL="457200" indent="-457200" algn="just">
              <a:buFont typeface="Arial" panose="020B0604020202020204" pitchFamily="34" charset="0"/>
              <a:buChar char="•"/>
            </a:pPr>
            <a:r>
              <a:rPr lang="en-US" sz="2400" i="1" dirty="0">
                <a:latin typeface="Cambria" panose="02040503050406030204" pitchFamily="18" charset="0"/>
              </a:rPr>
              <a:t>Appraisal Performance</a:t>
            </a:r>
            <a:r>
              <a:rPr lang="en-US" sz="2400" dirty="0">
                <a:latin typeface="Cambria" panose="02040503050406030204" pitchFamily="18" charset="0"/>
              </a:rPr>
              <a:t>-ensure that the appraisal is fair. Discuss your achievement with an open mind to enhance your performance. </a:t>
            </a:r>
          </a:p>
        </p:txBody>
      </p:sp>
      <p:sp>
        <p:nvSpPr>
          <p:cNvPr id="5" name="Slide Number Placeholder 6"/>
          <p:cNvSpPr txBox="1">
            <a:spLocks/>
          </p:cNvSpPr>
          <p:nvPr/>
        </p:nvSpPr>
        <p:spPr>
          <a:xfrm>
            <a:off x="11707317" y="6501223"/>
            <a:ext cx="589613"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20</a:t>
            </a:r>
          </a:p>
        </p:txBody>
      </p:sp>
    </p:spTree>
    <p:extLst>
      <p:ext uri="{BB962C8B-B14F-4D97-AF65-F5344CB8AC3E}">
        <p14:creationId xmlns:p14="http://schemas.microsoft.com/office/powerpoint/2010/main" xmlns="" val="9471929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4834" y="17402"/>
            <a:ext cx="8149503" cy="926977"/>
          </a:xfrm>
          <a:prstGeom prst="rect">
            <a:avLst/>
          </a:prstGeom>
        </p:spPr>
        <p:txBody>
          <a:bodyPr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3000" b="1" dirty="0">
                <a:solidFill>
                  <a:schemeClr val="bg2"/>
                </a:solidFill>
                <a:effectLst>
                  <a:outerShdw blurRad="38100" dist="38100" dir="2700000" algn="tl">
                    <a:srgbClr val="000000">
                      <a:alpha val="43137"/>
                    </a:srgbClr>
                  </a:outerShdw>
                </a:effectLst>
                <a:latin typeface="Cambria" panose="02040503050406030204" pitchFamily="18" charset="0"/>
              </a:rPr>
              <a:t> PERFORMANCE MEASUREMENT AS A TOLL </a:t>
            </a:r>
            <a:endParaRPr lang="en-US" sz="3000" dirty="0">
              <a:solidFill>
                <a:schemeClr val="bg2"/>
              </a:solidFill>
            </a:endParaRPr>
          </a:p>
        </p:txBody>
      </p:sp>
      <p:sp>
        <p:nvSpPr>
          <p:cNvPr id="5" name="TextBox 4"/>
          <p:cNvSpPr txBox="1"/>
          <p:nvPr/>
        </p:nvSpPr>
        <p:spPr>
          <a:xfrm>
            <a:off x="479684" y="1154243"/>
            <a:ext cx="11422506" cy="2015936"/>
          </a:xfrm>
          <a:prstGeom prst="rect">
            <a:avLst/>
          </a:prstGeom>
          <a:noFill/>
        </p:spPr>
        <p:txBody>
          <a:bodyPr wrap="square" rtlCol="0">
            <a:spAutoFit/>
          </a:bodyPr>
          <a:lstStyle/>
          <a:p>
            <a:pPr marL="457200" indent="-457200" algn="just">
              <a:buFont typeface="Arial" panose="020B0604020202020204" pitchFamily="34" charset="0"/>
              <a:buChar char="•"/>
            </a:pPr>
            <a:r>
              <a:rPr lang="en-US" sz="2400" dirty="0">
                <a:latin typeface="Cambria" panose="02040503050406030204" pitchFamily="18" charset="0"/>
              </a:rPr>
              <a:t>Don’t hesitate to take up outstanding matters where you feel the need for explanations required. </a:t>
            </a:r>
          </a:p>
          <a:p>
            <a:pPr marL="457200" indent="-457200" algn="just">
              <a:buFont typeface="Arial" panose="020B0604020202020204" pitchFamily="34" charset="0"/>
              <a:buChar char="•"/>
            </a:pPr>
            <a:endParaRPr lang="en-US" sz="500" dirty="0">
              <a:latin typeface="Cambria" panose="02040503050406030204" pitchFamily="18" charset="0"/>
            </a:endParaRPr>
          </a:p>
          <a:p>
            <a:pPr marL="457200" indent="-457200" algn="just">
              <a:buFont typeface="Arial" panose="020B0604020202020204" pitchFamily="34" charset="0"/>
              <a:buChar char="•"/>
            </a:pPr>
            <a:r>
              <a:rPr lang="en-US" sz="2400" dirty="0">
                <a:latin typeface="Cambria" panose="02040503050406030204" pitchFamily="18" charset="0"/>
              </a:rPr>
              <a:t>Recognize your right within the organization and demand authorities to perform your job. </a:t>
            </a:r>
          </a:p>
          <a:p>
            <a:pPr marL="457200" indent="-457200" algn="just">
              <a:buFont typeface="Arial" panose="020B0604020202020204" pitchFamily="34" charset="0"/>
              <a:buChar char="•"/>
            </a:pPr>
            <a:endParaRPr lang="en-US" sz="2400" dirty="0">
              <a:latin typeface="Cambria" panose="02040503050406030204" pitchFamily="18" charset="0"/>
            </a:endParaRPr>
          </a:p>
        </p:txBody>
      </p:sp>
      <p:sp>
        <p:nvSpPr>
          <p:cNvPr id="6" name="Slide Number Placeholder 6"/>
          <p:cNvSpPr txBox="1">
            <a:spLocks/>
          </p:cNvSpPr>
          <p:nvPr/>
        </p:nvSpPr>
        <p:spPr>
          <a:xfrm>
            <a:off x="11707317" y="6501223"/>
            <a:ext cx="589613"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21</a:t>
            </a:r>
          </a:p>
        </p:txBody>
      </p:sp>
    </p:spTree>
    <p:extLst>
      <p:ext uri="{BB962C8B-B14F-4D97-AF65-F5344CB8AC3E}">
        <p14:creationId xmlns:p14="http://schemas.microsoft.com/office/powerpoint/2010/main" xmlns="" val="690949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6041" y="0"/>
            <a:ext cx="7988707" cy="974361"/>
          </a:xfrm>
          <a:prstGeom prst="rect">
            <a:avLst/>
          </a:prstGeom>
        </p:spPr>
        <p:txBody>
          <a:bodyPr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000" b="1" dirty="0">
                <a:solidFill>
                  <a:schemeClr val="bg2"/>
                </a:solidFill>
                <a:effectLst>
                  <a:outerShdw blurRad="38100" dist="38100" dir="2700000" algn="tl">
                    <a:srgbClr val="000000">
                      <a:alpha val="43137"/>
                    </a:srgbClr>
                  </a:outerShdw>
                </a:effectLst>
                <a:latin typeface="Cambria" panose="02040503050406030204" pitchFamily="18" charset="0"/>
              </a:rPr>
              <a:t>4.</a:t>
            </a:r>
            <a:r>
              <a:rPr lang="en-US" sz="3000" b="1" u="sng" dirty="0">
                <a:solidFill>
                  <a:schemeClr val="bg2"/>
                </a:solidFill>
                <a:effectLst>
                  <a:outerShdw blurRad="38100" dist="38100" dir="2700000" algn="tl">
                    <a:srgbClr val="000000">
                      <a:alpha val="43137"/>
                    </a:srgbClr>
                  </a:outerShdw>
                </a:effectLst>
                <a:latin typeface="Cambria" panose="02040503050406030204" pitchFamily="18" charset="0"/>
              </a:rPr>
              <a:t>BOTTLENECKS</a:t>
            </a:r>
            <a:endParaRPr lang="en-US" sz="3000" dirty="0">
              <a:solidFill>
                <a:schemeClr val="bg2"/>
              </a:solidFill>
            </a:endParaRPr>
          </a:p>
        </p:txBody>
      </p:sp>
      <p:sp>
        <p:nvSpPr>
          <p:cNvPr id="4" name="TextBox 3"/>
          <p:cNvSpPr txBox="1"/>
          <p:nvPr/>
        </p:nvSpPr>
        <p:spPr>
          <a:xfrm>
            <a:off x="494675" y="1114710"/>
            <a:ext cx="11212643" cy="3139321"/>
          </a:xfrm>
          <a:prstGeom prst="rect">
            <a:avLst/>
          </a:prstGeom>
          <a:noFill/>
        </p:spPr>
        <p:txBody>
          <a:bodyPr wrap="square" rtlCol="0">
            <a:spAutoFit/>
          </a:bodyPr>
          <a:lstStyle/>
          <a:p>
            <a:pPr algn="just"/>
            <a:r>
              <a:rPr lang="en-US" sz="2400" dirty="0">
                <a:latin typeface="Cambria" panose="02040503050406030204" pitchFamily="18" charset="0"/>
              </a:rPr>
              <a:t>How should you act with your counterparts (male or female)? </a:t>
            </a:r>
          </a:p>
          <a:p>
            <a:pPr algn="just"/>
            <a:endParaRPr lang="en-US" sz="1000" dirty="0">
              <a:latin typeface="Cambria" panose="02040503050406030204" pitchFamily="18" charset="0"/>
            </a:endParaRPr>
          </a:p>
          <a:p>
            <a:pPr marL="457200" indent="-457200" algn="just">
              <a:buFont typeface="Arial" panose="020B0604020202020204" pitchFamily="34" charset="0"/>
              <a:buChar char="•"/>
            </a:pPr>
            <a:r>
              <a:rPr lang="en-US" sz="2400" dirty="0">
                <a:latin typeface="Cambria" panose="02040503050406030204" pitchFamily="18" charset="0"/>
              </a:rPr>
              <a:t>Be forthcoming, professional and matured in your approach. </a:t>
            </a:r>
          </a:p>
          <a:p>
            <a:pPr marL="457200" indent="-457200" algn="just">
              <a:buFont typeface="Arial" panose="020B0604020202020204" pitchFamily="34" charset="0"/>
              <a:buChar char="•"/>
            </a:pPr>
            <a:endParaRPr lang="en-US" sz="500" dirty="0">
              <a:latin typeface="Cambria" panose="02040503050406030204" pitchFamily="18" charset="0"/>
            </a:endParaRPr>
          </a:p>
          <a:p>
            <a:pPr marL="457200" indent="-457200" algn="just">
              <a:buFont typeface="Arial" panose="020B0604020202020204" pitchFamily="34" charset="0"/>
              <a:buChar char="•"/>
            </a:pPr>
            <a:r>
              <a:rPr lang="en-US" sz="2400" dirty="0">
                <a:latin typeface="Cambria" panose="02040503050406030204" pitchFamily="18" charset="0"/>
              </a:rPr>
              <a:t>Avoid being emotional </a:t>
            </a:r>
          </a:p>
          <a:p>
            <a:pPr algn="just"/>
            <a:endParaRPr lang="en-US" sz="500" dirty="0">
              <a:latin typeface="Cambria" panose="02040503050406030204" pitchFamily="18" charset="0"/>
            </a:endParaRPr>
          </a:p>
          <a:p>
            <a:pPr marL="457200" indent="-457200" algn="just">
              <a:buFont typeface="Arial" panose="020B0604020202020204" pitchFamily="34" charset="0"/>
              <a:buChar char="•"/>
            </a:pPr>
            <a:r>
              <a:rPr lang="en-US" sz="2400" dirty="0">
                <a:latin typeface="Cambria" panose="02040503050406030204" pitchFamily="18" charset="0"/>
              </a:rPr>
              <a:t>Watch your steps as you move forward and focus on your objectives </a:t>
            </a:r>
          </a:p>
          <a:p>
            <a:pPr marL="457200" indent="-457200" algn="just">
              <a:buFont typeface="Arial" panose="020B0604020202020204" pitchFamily="34" charset="0"/>
              <a:buChar char="•"/>
            </a:pPr>
            <a:endParaRPr lang="en-US" sz="500" dirty="0">
              <a:latin typeface="Cambria" panose="02040503050406030204" pitchFamily="18" charset="0"/>
            </a:endParaRPr>
          </a:p>
          <a:p>
            <a:pPr marL="457200" indent="-457200" algn="just">
              <a:buFont typeface="Arial" panose="020B0604020202020204" pitchFamily="34" charset="0"/>
              <a:buChar char="•"/>
            </a:pPr>
            <a:r>
              <a:rPr lang="en-US" sz="2400" dirty="0">
                <a:latin typeface="Cambria" panose="02040503050406030204" pitchFamily="18" charset="0"/>
              </a:rPr>
              <a:t>Be clear on your rights and obligations in dealing with your counterparts and supervisors (male or female). </a:t>
            </a:r>
          </a:p>
          <a:p>
            <a:pPr marL="457200" indent="-457200" algn="just">
              <a:buFont typeface="Arial" panose="020B0604020202020204" pitchFamily="34" charset="0"/>
              <a:buChar char="•"/>
            </a:pPr>
            <a:endParaRPr lang="en-US" sz="2400" dirty="0">
              <a:latin typeface="Cambria" panose="02040503050406030204" pitchFamily="18" charset="0"/>
            </a:endParaRPr>
          </a:p>
        </p:txBody>
      </p:sp>
      <p:sp>
        <p:nvSpPr>
          <p:cNvPr id="5" name="Slide Number Placeholder 6"/>
          <p:cNvSpPr txBox="1">
            <a:spLocks/>
          </p:cNvSpPr>
          <p:nvPr/>
        </p:nvSpPr>
        <p:spPr>
          <a:xfrm>
            <a:off x="11707317" y="6501223"/>
            <a:ext cx="589613"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22</a:t>
            </a:r>
          </a:p>
        </p:txBody>
      </p:sp>
    </p:spTree>
    <p:extLst>
      <p:ext uri="{BB962C8B-B14F-4D97-AF65-F5344CB8AC3E}">
        <p14:creationId xmlns:p14="http://schemas.microsoft.com/office/powerpoint/2010/main" xmlns="" val="28842205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
            <a:ext cx="9338872" cy="944380"/>
          </a:xfrm>
          <a:prstGeom prst="rect">
            <a:avLst/>
          </a:prstGeom>
        </p:spPr>
        <p:txBody>
          <a:bodyPr anchor="t">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000" b="1" dirty="0">
                <a:solidFill>
                  <a:schemeClr val="bg2"/>
                </a:solidFill>
                <a:effectLst>
                  <a:outerShdw blurRad="38100" dist="38100" dir="2700000" algn="tl">
                    <a:srgbClr val="000000">
                      <a:alpha val="43137"/>
                    </a:srgbClr>
                  </a:outerShdw>
                </a:effectLst>
                <a:latin typeface="Cambria" panose="02040503050406030204" pitchFamily="18" charset="0"/>
              </a:rPr>
              <a:t>5.</a:t>
            </a:r>
            <a:r>
              <a:rPr lang="en-US" sz="3000" b="1" u="sng" dirty="0">
                <a:solidFill>
                  <a:schemeClr val="bg2"/>
                </a:solidFill>
                <a:effectLst>
                  <a:outerShdw blurRad="38100" dist="38100" dir="2700000" algn="tl">
                    <a:srgbClr val="000000">
                      <a:alpha val="43137"/>
                    </a:srgbClr>
                  </a:outerShdw>
                </a:effectLst>
                <a:latin typeface="Cambria" panose="02040503050406030204" pitchFamily="18" charset="0"/>
              </a:rPr>
              <a:t>THE USE OF MENTOR AS A MEANS OF FURTHER MANAGEMENT OBJECTIVES</a:t>
            </a:r>
            <a:r>
              <a:rPr lang="en-US" sz="3000" dirty="0">
                <a:solidFill>
                  <a:schemeClr val="bg2"/>
                </a:solidFill>
              </a:rPr>
              <a:t/>
            </a:r>
            <a:br>
              <a:rPr lang="en-US" sz="3000" dirty="0">
                <a:solidFill>
                  <a:schemeClr val="bg2"/>
                </a:solidFill>
              </a:rPr>
            </a:br>
            <a:endParaRPr lang="en-US" sz="3000" dirty="0">
              <a:solidFill>
                <a:schemeClr val="bg2"/>
              </a:solidFill>
            </a:endParaRPr>
          </a:p>
        </p:txBody>
      </p:sp>
      <p:sp>
        <p:nvSpPr>
          <p:cNvPr id="4" name="TextBox 3"/>
          <p:cNvSpPr txBox="1"/>
          <p:nvPr/>
        </p:nvSpPr>
        <p:spPr>
          <a:xfrm>
            <a:off x="479685" y="1189661"/>
            <a:ext cx="11227633" cy="3354765"/>
          </a:xfrm>
          <a:prstGeom prst="rect">
            <a:avLst/>
          </a:prstGeom>
          <a:noFill/>
        </p:spPr>
        <p:txBody>
          <a:bodyPr wrap="square" rtlCol="0">
            <a:spAutoFit/>
          </a:bodyPr>
          <a:lstStyle/>
          <a:p>
            <a:pPr marL="457200" indent="-457200" algn="just">
              <a:buFont typeface="Arial" panose="020B0604020202020204" pitchFamily="34" charset="0"/>
              <a:buChar char="•"/>
            </a:pPr>
            <a:r>
              <a:rPr lang="en-US" sz="2400" dirty="0">
                <a:latin typeface="Cambria" panose="02040503050406030204" pitchFamily="18" charset="0"/>
              </a:rPr>
              <a:t>How many of you have mentors?</a:t>
            </a:r>
          </a:p>
          <a:p>
            <a:pPr marL="457200" indent="-457200" algn="just">
              <a:buFont typeface="Arial" panose="020B0604020202020204" pitchFamily="34" charset="0"/>
              <a:buChar char="•"/>
            </a:pPr>
            <a:r>
              <a:rPr lang="en-US" sz="500" dirty="0">
                <a:latin typeface="Cambria" panose="02040503050406030204" pitchFamily="18" charset="0"/>
              </a:rPr>
              <a:t> </a:t>
            </a:r>
          </a:p>
          <a:p>
            <a:pPr marL="457200" indent="-457200" algn="just">
              <a:buFont typeface="Arial" panose="020B0604020202020204" pitchFamily="34" charset="0"/>
              <a:buChar char="•"/>
            </a:pPr>
            <a:r>
              <a:rPr lang="en-US" sz="2400" dirty="0">
                <a:latin typeface="Cambria" panose="02040503050406030204" pitchFamily="18" charset="0"/>
              </a:rPr>
              <a:t>Do you need mentors? </a:t>
            </a:r>
          </a:p>
          <a:p>
            <a:pPr marL="457200" indent="-457200" algn="just">
              <a:buFont typeface="Arial" panose="020B0604020202020204" pitchFamily="34" charset="0"/>
              <a:buChar char="•"/>
            </a:pPr>
            <a:endParaRPr lang="en-US" sz="500" dirty="0">
              <a:latin typeface="Cambria" panose="02040503050406030204" pitchFamily="18" charset="0"/>
            </a:endParaRPr>
          </a:p>
          <a:p>
            <a:pPr marL="457200" indent="-457200" algn="just">
              <a:buFont typeface="Arial" panose="020B0604020202020204" pitchFamily="34" charset="0"/>
              <a:buChar char="•"/>
            </a:pPr>
            <a:r>
              <a:rPr lang="en-US" sz="2400" dirty="0">
                <a:latin typeface="Cambria" panose="02040503050406030204" pitchFamily="18" charset="0"/>
              </a:rPr>
              <a:t>Role of mentors in terms of informing you on job opportunities and support your advancement within the organization. </a:t>
            </a:r>
          </a:p>
          <a:p>
            <a:pPr marL="457200" indent="-457200" algn="just">
              <a:buFont typeface="Arial" panose="020B0604020202020204" pitchFamily="34" charset="0"/>
              <a:buChar char="•"/>
            </a:pPr>
            <a:endParaRPr lang="en-US" sz="1000" b="1" dirty="0">
              <a:latin typeface="Cambria" panose="02040503050406030204" pitchFamily="18" charset="0"/>
            </a:endParaRPr>
          </a:p>
          <a:p>
            <a:pPr algn="just"/>
            <a:r>
              <a:rPr lang="en-US" sz="2400" b="1" i="1" u="sng" dirty="0">
                <a:latin typeface="Cambria" panose="02040503050406030204" pitchFamily="18" charset="0"/>
              </a:rPr>
              <a:t>Conclusion </a:t>
            </a:r>
          </a:p>
          <a:p>
            <a:pPr algn="just"/>
            <a:r>
              <a:rPr lang="en-US" sz="2400" b="1" dirty="0">
                <a:latin typeface="Cambria" panose="02040503050406030204" pitchFamily="18" charset="0"/>
              </a:rPr>
              <a:t>	</a:t>
            </a:r>
            <a:r>
              <a:rPr lang="en-US" sz="2400" dirty="0">
                <a:latin typeface="Cambria" panose="02040503050406030204" pitchFamily="18" charset="0"/>
              </a:rPr>
              <a:t>Staff advancement within the organization is always 	enhanced if support 	is received from peer members or supervisor’s or even someone from 	another organization. </a:t>
            </a:r>
          </a:p>
        </p:txBody>
      </p:sp>
      <p:sp>
        <p:nvSpPr>
          <p:cNvPr id="5" name="Slide Number Placeholder 6"/>
          <p:cNvSpPr txBox="1">
            <a:spLocks/>
          </p:cNvSpPr>
          <p:nvPr/>
        </p:nvSpPr>
        <p:spPr>
          <a:xfrm>
            <a:off x="11707317" y="6501223"/>
            <a:ext cx="589613"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23</a:t>
            </a:r>
          </a:p>
        </p:txBody>
      </p:sp>
    </p:spTree>
    <p:extLst>
      <p:ext uri="{BB962C8B-B14F-4D97-AF65-F5344CB8AC3E}">
        <p14:creationId xmlns:p14="http://schemas.microsoft.com/office/powerpoint/2010/main" xmlns="" val="42484635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382427" y="2147861"/>
            <a:ext cx="4394695" cy="3677194"/>
          </a:xfrm>
          <a:prstGeom prst="rect">
            <a:avLst/>
          </a:prstGeom>
        </p:spPr>
      </p:pic>
      <p:sp>
        <p:nvSpPr>
          <p:cNvPr id="2" name="Title 1"/>
          <p:cNvSpPr txBox="1">
            <a:spLocks/>
          </p:cNvSpPr>
          <p:nvPr/>
        </p:nvSpPr>
        <p:spPr>
          <a:xfrm>
            <a:off x="-24834" y="17402"/>
            <a:ext cx="8014591" cy="941967"/>
          </a:xfrm>
          <a:prstGeom prst="rect">
            <a:avLst/>
          </a:prstGeom>
        </p:spPr>
        <p:txBody>
          <a:bodyPr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3000" b="1" dirty="0">
                <a:solidFill>
                  <a:schemeClr val="bg2"/>
                </a:solidFill>
                <a:effectLst>
                  <a:outerShdw blurRad="38100" dist="38100" dir="2700000" algn="tl">
                    <a:srgbClr val="000000">
                      <a:alpha val="43137"/>
                    </a:srgbClr>
                  </a:outerShdw>
                </a:effectLst>
                <a:latin typeface="Cambria" panose="02040503050406030204" pitchFamily="18" charset="0"/>
              </a:rPr>
              <a:t>Benefits to the Organization </a:t>
            </a:r>
            <a:endParaRPr lang="en-US" sz="3000" dirty="0">
              <a:solidFill>
                <a:schemeClr val="bg2"/>
              </a:solidFill>
            </a:endParaRPr>
          </a:p>
        </p:txBody>
      </p:sp>
      <p:sp>
        <p:nvSpPr>
          <p:cNvPr id="5" name="TextBox 4"/>
          <p:cNvSpPr txBox="1"/>
          <p:nvPr/>
        </p:nvSpPr>
        <p:spPr>
          <a:xfrm>
            <a:off x="254832" y="1150737"/>
            <a:ext cx="11212644" cy="3123932"/>
          </a:xfrm>
          <a:prstGeom prst="rect">
            <a:avLst/>
          </a:prstGeom>
          <a:noFill/>
        </p:spPr>
        <p:txBody>
          <a:bodyPr wrap="square" rtlCol="0">
            <a:spAutoFit/>
          </a:bodyPr>
          <a:lstStyle/>
          <a:p>
            <a:pPr marL="457200" indent="-457200" algn="just">
              <a:buFont typeface="Arial" panose="020B0604020202020204" pitchFamily="34" charset="0"/>
              <a:buChar char="•"/>
            </a:pPr>
            <a:r>
              <a:rPr lang="en-US" sz="2400" dirty="0">
                <a:latin typeface="Cambria" panose="02040503050406030204" pitchFamily="18" charset="0"/>
              </a:rPr>
              <a:t>Do the employees see benefits arising from the organizations focus on promoting equality for women? </a:t>
            </a:r>
          </a:p>
          <a:p>
            <a:pPr marL="457200" indent="-457200" algn="just">
              <a:buFont typeface="Arial" panose="020B0604020202020204" pitchFamily="34" charset="0"/>
              <a:buChar char="•"/>
            </a:pPr>
            <a:endParaRPr lang="en-US" sz="500" dirty="0">
              <a:latin typeface="Cambria" panose="02040503050406030204" pitchFamily="18" charset="0"/>
            </a:endParaRPr>
          </a:p>
          <a:p>
            <a:pPr marL="457200" indent="-457200" algn="just">
              <a:buFont typeface="Arial" panose="020B0604020202020204" pitchFamily="34" charset="0"/>
              <a:buChar char="•"/>
            </a:pPr>
            <a:r>
              <a:rPr lang="en-US" sz="2400" dirty="0">
                <a:latin typeface="Cambria" panose="02040503050406030204" pitchFamily="18" charset="0"/>
              </a:rPr>
              <a:t>Will the organization focus on the advancement of women, result in improving</a:t>
            </a:r>
          </a:p>
          <a:p>
            <a:pPr marL="1828800" lvl="3" indent="-457200" algn="just">
              <a:buFont typeface="Arial" panose="020B0604020202020204" pitchFamily="34" charset="0"/>
              <a:buChar char="•"/>
            </a:pPr>
            <a:r>
              <a:rPr lang="en-US" sz="2400" dirty="0">
                <a:latin typeface="Cambria" panose="02040503050406030204" pitchFamily="18" charset="0"/>
              </a:rPr>
              <a:t>Organizational Image </a:t>
            </a:r>
          </a:p>
          <a:p>
            <a:pPr marL="1828800" lvl="3" indent="-457200" algn="just">
              <a:buFont typeface="Arial" panose="020B0604020202020204" pitchFamily="34" charset="0"/>
              <a:buChar char="•"/>
            </a:pPr>
            <a:r>
              <a:rPr lang="en-US" sz="2400" dirty="0">
                <a:latin typeface="Cambria" panose="02040503050406030204" pitchFamily="18" charset="0"/>
              </a:rPr>
              <a:t>Employee Moral </a:t>
            </a:r>
          </a:p>
          <a:p>
            <a:pPr marL="1828800" lvl="3" indent="-457200" algn="just">
              <a:buFont typeface="Arial" panose="020B0604020202020204" pitchFamily="34" charset="0"/>
              <a:buChar char="•"/>
            </a:pPr>
            <a:r>
              <a:rPr lang="en-US" sz="2400" dirty="0">
                <a:latin typeface="Cambria" panose="02040503050406030204" pitchFamily="18" charset="0"/>
              </a:rPr>
              <a:t>Working environment </a:t>
            </a:r>
          </a:p>
          <a:p>
            <a:pPr marL="1828800" lvl="3" indent="-457200" algn="just">
              <a:buFont typeface="Arial" panose="020B0604020202020204" pitchFamily="34" charset="0"/>
              <a:buChar char="•"/>
            </a:pPr>
            <a:r>
              <a:rPr lang="en-US" sz="2400" dirty="0">
                <a:latin typeface="Cambria" panose="02040503050406030204" pitchFamily="18" charset="0"/>
              </a:rPr>
              <a:t>Employee Productivity </a:t>
            </a:r>
          </a:p>
          <a:p>
            <a:pPr marL="1828800" lvl="3" indent="-457200" algn="just">
              <a:buFont typeface="Arial" panose="020B0604020202020204" pitchFamily="34" charset="0"/>
              <a:buChar char="•"/>
            </a:pPr>
            <a:r>
              <a:rPr lang="en-US" sz="2400" dirty="0">
                <a:latin typeface="Cambria" panose="02040503050406030204" pitchFamily="18" charset="0"/>
              </a:rPr>
              <a:t>Competitive Position</a:t>
            </a:r>
          </a:p>
        </p:txBody>
      </p:sp>
      <p:sp>
        <p:nvSpPr>
          <p:cNvPr id="6" name="Slide Number Placeholder 6"/>
          <p:cNvSpPr txBox="1">
            <a:spLocks/>
          </p:cNvSpPr>
          <p:nvPr/>
        </p:nvSpPr>
        <p:spPr>
          <a:xfrm>
            <a:off x="11707317" y="6501223"/>
            <a:ext cx="589613"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24</a:t>
            </a:r>
          </a:p>
        </p:txBody>
      </p:sp>
    </p:spTree>
    <p:extLst>
      <p:ext uri="{BB962C8B-B14F-4D97-AF65-F5344CB8AC3E}">
        <p14:creationId xmlns:p14="http://schemas.microsoft.com/office/powerpoint/2010/main" xmlns="" val="31453434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0"/>
            <a:ext cx="8073152" cy="959369"/>
          </a:xfrm>
          <a:prstGeom prst="rect">
            <a:avLst/>
          </a:prstGeom>
        </p:spPr>
        <p:txBody>
          <a:bodyPr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3000" b="1" dirty="0">
                <a:solidFill>
                  <a:schemeClr val="bg2"/>
                </a:solidFill>
                <a:effectLst>
                  <a:outerShdw blurRad="38100" dist="38100" dir="2700000" algn="tl">
                    <a:srgbClr val="000000">
                      <a:alpha val="43137"/>
                    </a:srgbClr>
                  </a:outerShdw>
                </a:effectLst>
                <a:latin typeface="Cambria" panose="02040503050406030204" pitchFamily="18" charset="0"/>
              </a:rPr>
              <a:t>EMPLOYEES BENEFITS </a:t>
            </a:r>
          </a:p>
        </p:txBody>
      </p:sp>
      <p:sp>
        <p:nvSpPr>
          <p:cNvPr id="4" name="TextBox 3"/>
          <p:cNvSpPr txBox="1"/>
          <p:nvPr/>
        </p:nvSpPr>
        <p:spPr>
          <a:xfrm>
            <a:off x="494675" y="1139250"/>
            <a:ext cx="6974647" cy="3647152"/>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Cambria" panose="02040503050406030204" pitchFamily="18" charset="0"/>
              </a:rPr>
              <a:t>Are both men and women benefits similar? </a:t>
            </a:r>
          </a:p>
          <a:p>
            <a:pPr marL="457200" indent="-457200">
              <a:buFont typeface="Arial" panose="020B0604020202020204" pitchFamily="34" charset="0"/>
              <a:buChar char="•"/>
            </a:pPr>
            <a:endParaRPr lang="en-US" sz="500" dirty="0">
              <a:latin typeface="Cambria" panose="02040503050406030204" pitchFamily="18" charset="0"/>
            </a:endParaRPr>
          </a:p>
          <a:p>
            <a:pPr marL="457200" indent="-457200">
              <a:buFont typeface="Arial" panose="020B0604020202020204" pitchFamily="34" charset="0"/>
              <a:buChar char="•"/>
            </a:pPr>
            <a:r>
              <a:rPr lang="en-US" sz="2400" dirty="0">
                <a:latin typeface="Cambria" panose="02040503050406030204" pitchFamily="18" charset="0"/>
              </a:rPr>
              <a:t>Are they both aware of their needs?</a:t>
            </a:r>
          </a:p>
          <a:p>
            <a:endParaRPr lang="en-US" sz="500" dirty="0">
              <a:latin typeface="Cambria" panose="02040503050406030204" pitchFamily="18" charset="0"/>
            </a:endParaRPr>
          </a:p>
          <a:p>
            <a:pPr marL="457200" indent="-457200">
              <a:buFont typeface="Arial" panose="020B0604020202020204" pitchFamily="34" charset="0"/>
              <a:buChar char="•"/>
            </a:pPr>
            <a:r>
              <a:rPr lang="en-US" sz="2400" dirty="0">
                <a:latin typeface="Cambria" panose="02040503050406030204" pitchFamily="18" charset="0"/>
              </a:rPr>
              <a:t>Do you think they are satisfied with such benefits? </a:t>
            </a:r>
          </a:p>
          <a:p>
            <a:pPr marL="457200" indent="-457200">
              <a:buFont typeface="Arial" panose="020B0604020202020204" pitchFamily="34" charset="0"/>
              <a:buChar char="•"/>
            </a:pPr>
            <a:endParaRPr lang="en-US" sz="500" dirty="0">
              <a:latin typeface="Cambria" panose="02040503050406030204" pitchFamily="18" charset="0"/>
            </a:endParaRPr>
          </a:p>
          <a:p>
            <a:pPr marL="457200" indent="-457200">
              <a:buFont typeface="Arial" panose="020B0604020202020204" pitchFamily="34" charset="0"/>
              <a:buChar char="•"/>
            </a:pPr>
            <a:r>
              <a:rPr lang="en-US" sz="2400" dirty="0">
                <a:latin typeface="Cambria" panose="02040503050406030204" pitchFamily="18" charset="0"/>
              </a:rPr>
              <a:t>Do these benefits encourage them to reach to better working levels? </a:t>
            </a:r>
          </a:p>
          <a:p>
            <a:pPr marL="457200" indent="-457200">
              <a:buFont typeface="Arial" panose="020B0604020202020204" pitchFamily="34" charset="0"/>
              <a:buChar char="•"/>
            </a:pPr>
            <a:endParaRPr lang="en-US" sz="2400" dirty="0">
              <a:latin typeface="Cambria" panose="02040503050406030204" pitchFamily="18" charset="0"/>
            </a:endParaRPr>
          </a:p>
          <a:p>
            <a:endParaRPr lang="en-US" sz="2400" dirty="0">
              <a:latin typeface="Cambria" panose="02040503050406030204" pitchFamily="18" charset="0"/>
            </a:endParaRPr>
          </a:p>
          <a:p>
            <a:pPr marL="457200" indent="-457200" algn="just">
              <a:buFont typeface="Arial" panose="020B0604020202020204" pitchFamily="34" charset="0"/>
              <a:buChar char="•"/>
            </a:pPr>
            <a:endParaRPr lang="en-US" sz="2400" dirty="0">
              <a:latin typeface="Cambria" panose="020405030504060302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165299" y="1139250"/>
            <a:ext cx="4482834" cy="3357800"/>
          </a:xfrm>
          <a:prstGeom prst="rect">
            <a:avLst/>
          </a:prstGeom>
        </p:spPr>
      </p:pic>
      <p:pic>
        <p:nvPicPr>
          <p:cNvPr id="5" name="Picture 4"/>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8296280" y="3471858"/>
            <a:ext cx="2524894" cy="2339736"/>
          </a:xfrm>
          <a:prstGeom prst="rect">
            <a:avLst/>
          </a:prstGeom>
        </p:spPr>
      </p:pic>
      <p:sp>
        <p:nvSpPr>
          <p:cNvPr id="6" name="Slide Number Placeholder 6"/>
          <p:cNvSpPr txBox="1">
            <a:spLocks/>
          </p:cNvSpPr>
          <p:nvPr/>
        </p:nvSpPr>
        <p:spPr>
          <a:xfrm>
            <a:off x="11707317" y="6501223"/>
            <a:ext cx="589613"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25</a:t>
            </a:r>
          </a:p>
        </p:txBody>
      </p:sp>
    </p:spTree>
    <p:extLst>
      <p:ext uri="{BB962C8B-B14F-4D97-AF65-F5344CB8AC3E}">
        <p14:creationId xmlns:p14="http://schemas.microsoft.com/office/powerpoint/2010/main" xmlns="" val="12057749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4970" y="1"/>
            <a:ext cx="7899817" cy="944380"/>
          </a:xfrm>
          <a:prstGeom prst="rect">
            <a:avLst/>
          </a:prstGeom>
        </p:spPr>
        <p:txBody>
          <a:bodyPr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3000" b="1" dirty="0">
                <a:solidFill>
                  <a:schemeClr val="bg2"/>
                </a:solidFill>
                <a:effectLst>
                  <a:outerShdw blurRad="38100" dist="38100" dir="2700000" algn="tl">
                    <a:srgbClr val="000000">
                      <a:alpha val="43137"/>
                    </a:srgbClr>
                  </a:outerShdw>
                </a:effectLst>
                <a:latin typeface="Cambria" panose="02040503050406030204" pitchFamily="18" charset="0"/>
              </a:rPr>
              <a:t>RECOMMENDATION  </a:t>
            </a:r>
          </a:p>
        </p:txBody>
      </p:sp>
      <p:sp>
        <p:nvSpPr>
          <p:cNvPr id="4" name="TextBox 3"/>
          <p:cNvSpPr txBox="1"/>
          <p:nvPr/>
        </p:nvSpPr>
        <p:spPr>
          <a:xfrm>
            <a:off x="464695" y="1194911"/>
            <a:ext cx="11242624" cy="4462760"/>
          </a:xfrm>
          <a:prstGeom prst="rect">
            <a:avLst/>
          </a:prstGeom>
          <a:noFill/>
        </p:spPr>
        <p:txBody>
          <a:bodyPr wrap="square" rtlCol="0">
            <a:spAutoFit/>
          </a:bodyPr>
          <a:lstStyle/>
          <a:p>
            <a:pPr marL="285750" indent="-285750" algn="just">
              <a:buFont typeface="Arial" panose="020B0604020202020204" pitchFamily="34" charset="0"/>
              <a:buChar char="•"/>
            </a:pPr>
            <a:endParaRPr lang="en-US" sz="2400" dirty="0">
              <a:latin typeface="Cambria" panose="02040503050406030204" pitchFamily="18" charset="0"/>
            </a:endParaRPr>
          </a:p>
          <a:p>
            <a:r>
              <a:rPr lang="en-US" sz="2400" dirty="0">
                <a:latin typeface="Cambria" panose="02040503050406030204" pitchFamily="18" charset="0"/>
              </a:rPr>
              <a:t>Create your own action plan which focuses on:</a:t>
            </a:r>
          </a:p>
          <a:p>
            <a:endParaRPr lang="en-US" sz="1000" dirty="0">
              <a:latin typeface="Cambria" panose="02040503050406030204" pitchFamily="18" charset="0"/>
            </a:endParaRPr>
          </a:p>
          <a:p>
            <a:pPr marL="457200" indent="-457200">
              <a:buFont typeface="Arial" panose="020B0604020202020204" pitchFamily="34" charset="0"/>
              <a:buChar char="•"/>
            </a:pPr>
            <a:r>
              <a:rPr lang="en-US" sz="2400" dirty="0">
                <a:latin typeface="Cambria" panose="02040503050406030204" pitchFamily="18" charset="0"/>
              </a:rPr>
              <a:t>Keeping up the momentum, </a:t>
            </a:r>
            <a:r>
              <a:rPr lang="en-US" sz="2400" u="sng" dirty="0">
                <a:latin typeface="Cambria" panose="02040503050406030204" pitchFamily="18" charset="0"/>
              </a:rPr>
              <a:t>DON’T</a:t>
            </a:r>
            <a:r>
              <a:rPr lang="en-US" sz="2400" dirty="0">
                <a:latin typeface="Cambria" panose="02040503050406030204" pitchFamily="18" charset="0"/>
              </a:rPr>
              <a:t> give up. </a:t>
            </a:r>
          </a:p>
          <a:p>
            <a:pPr marL="457200" indent="-457200">
              <a:buFont typeface="Arial" panose="020B0604020202020204" pitchFamily="34" charset="0"/>
              <a:buChar char="•"/>
            </a:pPr>
            <a:endParaRPr lang="en-US" sz="500" dirty="0">
              <a:latin typeface="Cambria" panose="02040503050406030204" pitchFamily="18" charset="0"/>
            </a:endParaRPr>
          </a:p>
          <a:p>
            <a:pPr marL="457200" indent="-457200">
              <a:buFont typeface="Arial" panose="020B0604020202020204" pitchFamily="34" charset="0"/>
              <a:buChar char="•"/>
            </a:pPr>
            <a:r>
              <a:rPr lang="en-US" sz="2400" dirty="0">
                <a:latin typeface="Cambria" panose="02040503050406030204" pitchFamily="18" charset="0"/>
              </a:rPr>
              <a:t>Increase awareness of your abilities, career, interest and extent of commitment. </a:t>
            </a:r>
          </a:p>
          <a:p>
            <a:pPr marL="457200" indent="-457200">
              <a:buFont typeface="Arial" panose="020B0604020202020204" pitchFamily="34" charset="0"/>
              <a:buChar char="•"/>
            </a:pPr>
            <a:endParaRPr lang="en-US" sz="500" dirty="0">
              <a:latin typeface="Cambria" panose="02040503050406030204" pitchFamily="18" charset="0"/>
            </a:endParaRPr>
          </a:p>
          <a:p>
            <a:pPr marL="457200" indent="-457200">
              <a:buFont typeface="Arial" panose="020B0604020202020204" pitchFamily="34" charset="0"/>
              <a:buChar char="•"/>
            </a:pPr>
            <a:r>
              <a:rPr lang="en-US" sz="2400" dirty="0">
                <a:latin typeface="Cambria" panose="02040503050406030204" pitchFamily="18" charset="0"/>
              </a:rPr>
              <a:t>Develop your skill with emphasis on leadership and team work.</a:t>
            </a:r>
          </a:p>
          <a:p>
            <a:r>
              <a:rPr lang="en-US" sz="2400" dirty="0">
                <a:latin typeface="Cambria" panose="02040503050406030204" pitchFamily="18" charset="0"/>
              </a:rPr>
              <a:t> </a:t>
            </a:r>
          </a:p>
          <a:p>
            <a:pPr marL="457200" indent="-457200">
              <a:buFont typeface="Arial" panose="020B0604020202020204" pitchFamily="34" charset="0"/>
              <a:buChar char="•"/>
            </a:pPr>
            <a:r>
              <a:rPr lang="en-US" sz="2400" dirty="0">
                <a:latin typeface="Cambria" panose="02040503050406030204" pitchFamily="18" charset="0"/>
              </a:rPr>
              <a:t>Discuss your goals and potentials. </a:t>
            </a:r>
          </a:p>
          <a:p>
            <a:endParaRPr lang="en-US" sz="2400" dirty="0">
              <a:latin typeface="Cambria" panose="02040503050406030204" pitchFamily="18" charset="0"/>
            </a:endParaRPr>
          </a:p>
          <a:p>
            <a:pPr marL="457200" indent="-457200">
              <a:buFont typeface="Arial" panose="020B0604020202020204" pitchFamily="34" charset="0"/>
              <a:buChar char="•"/>
            </a:pPr>
            <a:endParaRPr lang="en-US" sz="2400" dirty="0">
              <a:latin typeface="Cambria" panose="02040503050406030204" pitchFamily="18" charset="0"/>
            </a:endParaRPr>
          </a:p>
          <a:p>
            <a:endParaRPr lang="en-US" sz="2400" dirty="0">
              <a:latin typeface="Cambria" panose="02040503050406030204" pitchFamily="18" charset="0"/>
            </a:endParaRPr>
          </a:p>
          <a:p>
            <a:pPr marL="457200" indent="-457200" algn="just">
              <a:buFont typeface="Arial" panose="020B0604020202020204" pitchFamily="34" charset="0"/>
              <a:buChar char="•"/>
            </a:pPr>
            <a:endParaRPr lang="en-US" sz="2400" dirty="0">
              <a:latin typeface="Cambria" panose="02040503050406030204" pitchFamily="18" charset="0"/>
            </a:endParaRPr>
          </a:p>
        </p:txBody>
      </p:sp>
      <p:sp>
        <p:nvSpPr>
          <p:cNvPr id="5" name="Slide Number Placeholder 6"/>
          <p:cNvSpPr txBox="1">
            <a:spLocks/>
          </p:cNvSpPr>
          <p:nvPr/>
        </p:nvSpPr>
        <p:spPr>
          <a:xfrm>
            <a:off x="11707317" y="6501223"/>
            <a:ext cx="589613"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26</a:t>
            </a:r>
          </a:p>
        </p:txBody>
      </p:sp>
    </p:spTree>
    <p:extLst>
      <p:ext uri="{BB962C8B-B14F-4D97-AF65-F5344CB8AC3E}">
        <p14:creationId xmlns:p14="http://schemas.microsoft.com/office/powerpoint/2010/main" xmlns="" val="37040591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IRM PPT Template</Template>
  <TotalTime>998</TotalTime>
  <Words>1263</Words>
  <Application>Microsoft Office PowerPoint</Application>
  <PresentationFormat>Custom</PresentationFormat>
  <Paragraphs>331</Paragraphs>
  <Slides>27</Slides>
  <Notes>0</Notes>
  <HiddenSlides>0</HiddenSlides>
  <MMClips>0</MMClips>
  <ScaleCrop>false</ScaleCrop>
  <HeadingPairs>
    <vt:vector size="4" baseType="variant">
      <vt:variant>
        <vt:lpstr>Theme</vt:lpstr>
      </vt:variant>
      <vt:variant>
        <vt:i4>2</vt:i4>
      </vt:variant>
      <vt:variant>
        <vt:lpstr>Slide Titles</vt:lpstr>
      </vt:variant>
      <vt:variant>
        <vt:i4>27</vt:i4>
      </vt:variant>
    </vt:vector>
  </HeadingPairs>
  <TitlesOfParts>
    <vt:vector size="29" baseType="lpstr">
      <vt:lpstr>Urban</vt:lpstr>
      <vt:lpstr>Custom Design</vt:lpstr>
      <vt:lpstr>Rules for Advancement in the Corporate World    </vt:lpstr>
      <vt:lpstr>Slide 2</vt:lpstr>
      <vt:lpstr>Slide 3</vt:lpstr>
      <vt:lpstr>Rules for Advancement in the Corporate World </vt:lpstr>
      <vt:lpstr>CORPORATE STRUCTURE </vt:lpstr>
      <vt:lpstr>CORPORATE STRUCTURE </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user3</dc:creator>
  <cp:lastModifiedBy>angelie</cp:lastModifiedBy>
  <cp:revision>177</cp:revision>
  <dcterms:created xsi:type="dcterms:W3CDTF">2016-10-25T14:01:26Z</dcterms:created>
  <dcterms:modified xsi:type="dcterms:W3CDTF">2017-01-15T09:19:05Z</dcterms:modified>
</cp:coreProperties>
</file>