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56" r:id="rId3"/>
    <p:sldId id="265" r:id="rId4"/>
    <p:sldId id="257" r:id="rId5"/>
    <p:sldId id="258" r:id="rId6"/>
    <p:sldId id="259" r:id="rId7"/>
    <p:sldId id="260" r:id="rId8"/>
    <p:sldId id="261" r:id="rId9"/>
    <p:sldId id="262" r:id="rId10"/>
    <p:sldId id="263" r:id="rId1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90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Conten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2" name="Rectangle 21"/>
          <p:cNvSpPr/>
          <p:nvPr/>
        </p:nvSpPr>
        <p:spPr>
          <a:xfrm>
            <a:off x="4165600" y="6477000"/>
            <a:ext cx="7315200" cy="276999"/>
          </a:xfrm>
          <a:prstGeom prst="rect">
            <a:avLst/>
          </a:prstGeom>
        </p:spPr>
        <p:txBody>
          <a:bodyPr wrap="square">
            <a:spAutoFit/>
          </a:bodyPr>
          <a:lstStyle/>
          <a:p>
            <a:pPr marL="0" indent="0" algn="ctr" defTabSz="914400" rtl="0" eaLnBrk="1" fontAlgn="base" latinLnBrk="0" hangingPunct="1">
              <a:spcBef>
                <a:spcPct val="0"/>
              </a:spcBef>
              <a:spcAft>
                <a:spcPct val="0"/>
              </a:spcAft>
              <a:buNone/>
            </a:pPr>
            <a:r>
              <a:rPr lang="en-US" altLang="en-US" sz="1200" b="1" kern="1200" dirty="0">
                <a:solidFill>
                  <a:schemeClr val="tx1"/>
                </a:solidFill>
                <a:latin typeface="Avenir Light"/>
                <a:ea typeface="+mn-ea"/>
                <a:cs typeface="Avenir Light"/>
              </a:rPr>
              <a:t>Merger + Acquisition-Strategies Behind and Lessons Learned from our Experience</a:t>
            </a:r>
            <a:endParaRPr lang="en-US" sz="3200" b="1" dirty="0">
              <a:latin typeface="Avenir Book"/>
              <a:cs typeface="Avenir Book"/>
            </a:endParaRPr>
          </a:p>
        </p:txBody>
      </p:sp>
      <p:sp>
        <p:nvSpPr>
          <p:cNvPr id="24" name="Footer Placeholder 14"/>
          <p:cNvSpPr txBox="1">
            <a:spLocks/>
          </p:cNvSpPr>
          <p:nvPr/>
        </p:nvSpPr>
        <p:spPr bwMode="auto">
          <a:xfrm>
            <a:off x="406400" y="6331974"/>
            <a:ext cx="7518400" cy="152400"/>
          </a:xfrm>
          <a:prstGeom prst="rect">
            <a:avLst/>
          </a:prstGeom>
          <a:noFill/>
          <a:ln w="9525">
            <a:noFill/>
            <a:miter lim="800000"/>
            <a:headEnd/>
            <a:tailEnd/>
          </a:ln>
        </p:spPr>
        <p:txBody>
          <a:bodyPr tIns="0" bIns="0"/>
          <a:lstStyle/>
          <a:p>
            <a:pPr eaLnBrk="1" hangingPunct="1"/>
            <a:r>
              <a:rPr lang="en-US" altLang="en-US" sz="1200" b="0" dirty="0">
                <a:solidFill>
                  <a:schemeClr val="tx1"/>
                </a:solidFill>
                <a:latin typeface="Avenir Light"/>
                <a:cs typeface="Avenir Light"/>
              </a:rPr>
              <a:t>Advisory </a:t>
            </a:r>
            <a:r>
              <a:rPr lang="en-US" altLang="en-US" sz="1200" b="0" baseline="0" dirty="0">
                <a:solidFill>
                  <a:schemeClr val="tx1"/>
                </a:solidFill>
                <a:latin typeface="Avenir Light"/>
                <a:cs typeface="Avenir Light"/>
              </a:rPr>
              <a:t> Services c</a:t>
            </a:r>
          </a:p>
          <a:p>
            <a:pPr eaLnBrk="1" hangingPunct="1"/>
            <a:r>
              <a:rPr lang="en-US" altLang="en-US" sz="1200" b="1" dirty="0">
                <a:solidFill>
                  <a:schemeClr val="tx1"/>
                </a:solidFill>
                <a:latin typeface="Avenir Light"/>
                <a:cs typeface="Avenir Light"/>
              </a:rPr>
              <a:t>©2016 Intellect Resources Management   						</a:t>
            </a:r>
          </a:p>
        </p:txBody>
      </p:sp>
      <p:pic>
        <p:nvPicPr>
          <p:cNvPr id="2" name="Picture 1" descr="IRM-LOGO-FINAL-.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1601" y="31588"/>
            <a:ext cx="1751620" cy="959012"/>
          </a:xfrm>
          <a:prstGeom prst="rect">
            <a:avLst/>
          </a:prstGeom>
        </p:spPr>
      </p:pic>
    </p:spTree>
    <p:extLst>
      <p:ext uri="{BB962C8B-B14F-4D97-AF65-F5344CB8AC3E}">
        <p14:creationId xmlns:p14="http://schemas.microsoft.com/office/powerpoint/2010/main" val="1053322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68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2249488"/>
            <a:ext cx="10972800" cy="43243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5"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6"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2818355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81201"/>
            <a:ext cx="10363200" cy="1362075"/>
          </a:xfrm>
          <a:prstGeom prst="rect">
            <a:avLst/>
          </a:prstGeo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963084" y="3367088"/>
            <a:ext cx="10363200" cy="1509712"/>
          </a:xfrm>
          <a:prstGeom prst="rect">
            <a:avLst/>
          </a:prstGeo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4"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5"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6"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3712332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68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2249425"/>
            <a:ext cx="5384800" cy="4525963"/>
          </a:xfrm>
          <a:prstGeom prst="rect">
            <a:avLst/>
          </a:prstGeom>
        </p:spPr>
        <p:txBody>
          <a:bodyPr/>
          <a:lstStyle>
            <a:lvl1pPr>
              <a:defRPr sz="2000"/>
            </a:lvl1pPr>
            <a:lvl2pPr>
              <a:defRPr sz="19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249425"/>
            <a:ext cx="5384800" cy="4525963"/>
          </a:xfrm>
          <a:prstGeom prst="rect">
            <a:avLst/>
          </a:prstGeom>
        </p:spPr>
        <p:txBody>
          <a:bodyPr/>
          <a:lstStyle>
            <a:lvl1pPr>
              <a:defRPr sz="2000"/>
            </a:lvl1pPr>
            <a:lvl2pPr>
              <a:defRPr sz="19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6"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7"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1086340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a:prstGeom prst="rect">
            <a:avLst/>
          </a:prstGeom>
        </p:spPr>
        <p:txBody>
          <a:bodyPr/>
          <a:lstStyle>
            <a:lvl1pPr>
              <a:defRPr sz="4000" b="0" i="0" cap="none" baseline="0"/>
            </a:lvl1pPr>
          </a:lstStyle>
          <a:p>
            <a:r>
              <a:rPr lang="en-US"/>
              <a:t>Click to edit Master title style</a:t>
            </a:r>
          </a:p>
        </p:txBody>
      </p:sp>
      <p:sp>
        <p:nvSpPr>
          <p:cNvPr id="3" name="Text Placeholder 2"/>
          <p:cNvSpPr>
            <a:spLocks noGrp="1"/>
          </p:cNvSpPr>
          <p:nvPr>
            <p:ph type="body" idx="1"/>
          </p:nvPr>
        </p:nvSpPr>
        <p:spPr>
          <a:xfrm>
            <a:off x="508000" y="2244970"/>
            <a:ext cx="5388864" cy="457200"/>
          </a:xfrm>
          <a:prstGeom prst="rect">
            <a:avLst/>
          </a:prstGeo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Edit Master text styles</a:t>
            </a:r>
          </a:p>
        </p:txBody>
      </p:sp>
      <p:sp>
        <p:nvSpPr>
          <p:cNvPr id="4" name="Text Placeholder 3"/>
          <p:cNvSpPr>
            <a:spLocks noGrp="1"/>
          </p:cNvSpPr>
          <p:nvPr>
            <p:ph type="body" sz="half" idx="3"/>
          </p:nvPr>
        </p:nvSpPr>
        <p:spPr>
          <a:xfrm>
            <a:off x="6294968" y="2244970"/>
            <a:ext cx="5389033" cy="457200"/>
          </a:xfrm>
          <a:prstGeom prst="rect">
            <a:avLst/>
          </a:prstGeo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Edit Master text styles</a:t>
            </a:r>
          </a:p>
        </p:txBody>
      </p:sp>
      <p:sp>
        <p:nvSpPr>
          <p:cNvPr id="5" name="Content Placeholder 4"/>
          <p:cNvSpPr>
            <a:spLocks noGrp="1"/>
          </p:cNvSpPr>
          <p:nvPr>
            <p:ph sz="quarter" idx="2"/>
          </p:nvPr>
        </p:nvSpPr>
        <p:spPr>
          <a:xfrm>
            <a:off x="508000" y="2708519"/>
            <a:ext cx="5388864" cy="3886200"/>
          </a:xfrm>
          <a:prstGeom prst="rect">
            <a:avLst/>
          </a:prstGeom>
        </p:spPr>
        <p:txBody>
          <a:bodyPr/>
          <a:lstStyle>
            <a:lvl1pPr>
              <a:defRPr sz="20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291073" y="2708519"/>
            <a:ext cx="5389033" cy="3886200"/>
          </a:xfrm>
          <a:prstGeom prst="rect">
            <a:avLst/>
          </a:prstGeom>
        </p:spPr>
        <p:txBody>
          <a:bodyPr/>
          <a:lstStyle>
            <a:lvl1pPr>
              <a:defRPr sz="20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5"/>
          <p:cNvSpPr>
            <a:spLocks noGrp="1"/>
          </p:cNvSpPr>
          <p:nvPr>
            <p:ph type="dt" sz="half" idx="10"/>
          </p:nvPr>
        </p:nvSpPr>
        <p:spPr>
          <a:xfrm>
            <a:off x="8782051" y="612775"/>
            <a:ext cx="1276349" cy="457200"/>
          </a:xfrm>
          <a:prstGeom prst="rect">
            <a:avLst/>
          </a:prstGeom>
        </p:spPr>
        <p:txBody>
          <a:bodyPr rtlCol="0"/>
          <a:lstStyle>
            <a:lvl1pPr>
              <a:defRPr/>
            </a:lvl1pPr>
          </a:lstStyle>
          <a:p>
            <a:fld id="{711736A6-6ECA-4DB5-9DDC-B7384F61E32D}" type="datetimeFigureOut">
              <a:rPr lang="en-US" smtClean="0"/>
              <a:t>1/8/2017</a:t>
            </a:fld>
            <a:endParaRPr lang="en-US"/>
          </a:p>
        </p:txBody>
      </p:sp>
      <p:sp>
        <p:nvSpPr>
          <p:cNvPr id="8" name="Slide Number Placeholder 26"/>
          <p:cNvSpPr>
            <a:spLocks noGrp="1"/>
          </p:cNvSpPr>
          <p:nvPr>
            <p:ph type="sldNum" sz="quarter" idx="11"/>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
        <p:nvSpPr>
          <p:cNvPr id="9" name="Footer Placeholder 27"/>
          <p:cNvSpPr>
            <a:spLocks noGrp="1"/>
          </p:cNvSpPr>
          <p:nvPr>
            <p:ph type="ftr" sz="quarter" idx="12"/>
          </p:nvPr>
        </p:nvSpPr>
        <p:spPr>
          <a:xfrm>
            <a:off x="7010401" y="612775"/>
            <a:ext cx="1767417" cy="457200"/>
          </a:xfrm>
          <a:prstGeom prst="rect">
            <a:avLst/>
          </a:prstGeom>
        </p:spPr>
        <p:txBody>
          <a:bodyPr rtlCol="0"/>
          <a:lstStyle>
            <a:lvl1pPr>
              <a:defRPr/>
            </a:lvl1pPr>
          </a:lstStyle>
          <a:p>
            <a:endParaRPr lang="en-US"/>
          </a:p>
        </p:txBody>
      </p:sp>
    </p:spTree>
    <p:extLst>
      <p:ext uri="{BB962C8B-B14F-4D97-AF65-F5344CB8AC3E}">
        <p14:creationId xmlns:p14="http://schemas.microsoft.com/office/powerpoint/2010/main" val="2619177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a:prstGeom prst="rect">
            <a:avLst/>
          </a:prstGeom>
        </p:spPr>
        <p:txBody>
          <a:bodyPr/>
          <a:lstStyle>
            <a:lvl1pPr>
              <a:defRPr sz="4000">
                <a:solidFill>
                  <a:schemeClr val="tx2"/>
                </a:solidFill>
              </a:defRPr>
            </a:lvl1pPr>
          </a:lstStyle>
          <a:p>
            <a:r>
              <a:rPr lang="en-US"/>
              <a:t>Click to edit Master title style</a:t>
            </a:r>
          </a:p>
        </p:txBody>
      </p:sp>
      <p:sp>
        <p:nvSpPr>
          <p:cNvPr id="3" name="Date Placeholder 2"/>
          <p:cNvSpPr>
            <a:spLocks noGrp="1"/>
          </p:cNvSpPr>
          <p:nvPr>
            <p:ph type="dt" sz="half" idx="10"/>
          </p:nvPr>
        </p:nvSpPr>
        <p:spPr>
          <a:xfrm>
            <a:off x="8777818"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4" name="Footer Placeholder 3"/>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300309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3"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4"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3160405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0"/>
            <a:ext cx="4511040" cy="877824"/>
          </a:xfrm>
          <a:prstGeom prst="rect">
            <a:avLst/>
          </a:prstGeom>
        </p:spPr>
        <p:txBody>
          <a:bodyPr anchor="b"/>
          <a:lstStyle>
            <a:lvl1pPr algn="l">
              <a:buNone/>
              <a:defRPr sz="1800" b="1"/>
            </a:lvl1pPr>
          </a:lstStyle>
          <a:p>
            <a:r>
              <a:rPr lang="en-US"/>
              <a:t>Click to edit Master title style</a:t>
            </a:r>
          </a:p>
        </p:txBody>
      </p:sp>
      <p:sp>
        <p:nvSpPr>
          <p:cNvPr id="3" name="Text Placeholder 2"/>
          <p:cNvSpPr>
            <a:spLocks noGrp="1"/>
          </p:cNvSpPr>
          <p:nvPr>
            <p:ph type="body" idx="2"/>
          </p:nvPr>
        </p:nvSpPr>
        <p:spPr>
          <a:xfrm>
            <a:off x="7137995" y="2010727"/>
            <a:ext cx="4511040" cy="4617720"/>
          </a:xfrm>
          <a:prstGeom prst="rect">
            <a:avLst/>
          </a:prstGeo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a:t>Edit Master text styles</a:t>
            </a:r>
          </a:p>
        </p:txBody>
      </p:sp>
      <p:sp>
        <p:nvSpPr>
          <p:cNvPr id="4" name="Content Placeholder 3"/>
          <p:cNvSpPr>
            <a:spLocks noGrp="1"/>
          </p:cNvSpPr>
          <p:nvPr>
            <p:ph sz="half" idx="1"/>
          </p:nvPr>
        </p:nvSpPr>
        <p:spPr>
          <a:xfrm>
            <a:off x="203200" y="776287"/>
            <a:ext cx="6803136" cy="5852160"/>
          </a:xfrm>
          <a:prstGeom prst="rect">
            <a:avLst/>
          </a:prstGeo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6"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7"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243796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a:prstGeom prst="rect">
            <a:avLst/>
          </a:prstGeom>
        </p:spPr>
        <p:txBody>
          <a:bodyPr vert="vert270" lIns="45720" tIns="0" rIns="45720" anchor="t"/>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538228" y="1143000"/>
            <a:ext cx="6096000" cy="4572000"/>
          </a:xfrm>
          <a:prstGeom prst="rect">
            <a:avLst/>
          </a:prstGeo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117924" y="3274309"/>
            <a:ext cx="3454400" cy="2516489"/>
          </a:xfrm>
          <a:prstGeom prst="rect">
            <a:avLst/>
          </a:prstGeo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5"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6"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7"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498515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6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2249488"/>
            <a:ext cx="10972800" cy="432435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5"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6"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3773948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43000"/>
            <a:ext cx="8331200" cy="54864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a:xfrm>
            <a:off x="8782051" y="612775"/>
            <a:ext cx="1276349" cy="457200"/>
          </a:xfrm>
          <a:prstGeom prst="rect">
            <a:avLst/>
          </a:prstGeom>
        </p:spPr>
        <p:txBody>
          <a:bodyPr/>
          <a:lstStyle>
            <a:lvl1pPr>
              <a:defRPr/>
            </a:lvl1pPr>
          </a:lstStyle>
          <a:p>
            <a:fld id="{711736A6-6ECA-4DB5-9DDC-B7384F61E32D}" type="datetimeFigureOut">
              <a:rPr lang="en-US" smtClean="0"/>
              <a:t>1/8/2017</a:t>
            </a:fld>
            <a:endParaRPr lang="en-US"/>
          </a:p>
        </p:txBody>
      </p:sp>
      <p:sp>
        <p:nvSpPr>
          <p:cNvPr id="5" name="Footer Placeholder 2"/>
          <p:cNvSpPr>
            <a:spLocks noGrp="1"/>
          </p:cNvSpPr>
          <p:nvPr>
            <p:ph type="ftr" sz="quarter" idx="11"/>
          </p:nvPr>
        </p:nvSpPr>
        <p:spPr>
          <a:xfrm>
            <a:off x="7010401" y="612775"/>
            <a:ext cx="1767417" cy="457200"/>
          </a:xfrm>
          <a:prstGeom prst="rect">
            <a:avLst/>
          </a:prstGeom>
        </p:spPr>
        <p:txBody>
          <a:bodyPr/>
          <a:lstStyle>
            <a:lvl1pPr>
              <a:defRPr/>
            </a:lvl1pPr>
          </a:lstStyle>
          <a:p>
            <a:endParaRPr lang="en-US"/>
          </a:p>
        </p:txBody>
      </p:sp>
      <p:sp>
        <p:nvSpPr>
          <p:cNvPr id="6" name="Slide Number Placeholder 22"/>
          <p:cNvSpPr>
            <a:spLocks noGrp="1"/>
          </p:cNvSpPr>
          <p:nvPr>
            <p:ph type="sldNum" sz="quarter" idx="12"/>
          </p:nvPr>
        </p:nvSpPr>
        <p:spPr>
          <a:xfrm>
            <a:off x="10898717" y="1588"/>
            <a:ext cx="1016000" cy="366712"/>
          </a:xfrm>
          <a:prstGeom prst="rect">
            <a:avLst/>
          </a:prstGeom>
        </p:spPr>
        <p:txBody>
          <a:bodyPr/>
          <a:lstStyle>
            <a:lvl1pPr>
              <a:defRPr/>
            </a:lvl1pPr>
          </a:lstStyle>
          <a:p>
            <a:fld id="{0A7CEC40-C72A-4CD0-B904-68DE56179F5D}" type="slidenum">
              <a:rPr lang="en-US" smtClean="0"/>
              <a:t>‹#›</a:t>
            </a:fld>
            <a:endParaRPr lang="en-US"/>
          </a:p>
        </p:txBody>
      </p:sp>
    </p:spTree>
    <p:extLst>
      <p:ext uri="{BB962C8B-B14F-4D97-AF65-F5344CB8AC3E}">
        <p14:creationId xmlns:p14="http://schemas.microsoft.com/office/powerpoint/2010/main" val="355837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11736A6-6ECA-4DB5-9DDC-B7384F61E32D}" type="datetimeFigureOut">
              <a:rPr lang="en-US" smtClean="0"/>
              <a:t>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7CEC40-C72A-4CD0-B904-68DE56179F5D}" type="slidenum">
              <a:rPr lang="en-US" smtClean="0"/>
              <a:t>‹#›</a:t>
            </a:fld>
            <a:endParaRPr lang="en-US"/>
          </a:p>
        </p:txBody>
      </p:sp>
    </p:spTree>
    <p:extLst>
      <p:ext uri="{BB962C8B-B14F-4D97-AF65-F5344CB8AC3E}">
        <p14:creationId xmlns:p14="http://schemas.microsoft.com/office/powerpoint/2010/main" val="3362911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899684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3925955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347392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2930821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2607815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7929780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3015522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969803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15177170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1419040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85885BE-70E4-3A47-9C26-799D9EC67665}" type="datetimeFigureOut">
              <a:rPr lang="en-US" smtClean="0"/>
              <a:t>1/8/2017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B493739-AB3C-AD4C-83FE-4FCA0EF1125D}" type="slidenum">
              <a:rPr lang="en-US" smtClean="0"/>
              <a:t>‹#›</a:t>
            </a:fld>
            <a:endParaRPr lang="en-US" dirty="0"/>
          </a:p>
        </p:txBody>
      </p:sp>
    </p:spTree>
    <p:extLst>
      <p:ext uri="{BB962C8B-B14F-4D97-AF65-F5344CB8AC3E}">
        <p14:creationId xmlns:p14="http://schemas.microsoft.com/office/powerpoint/2010/main" val="3271773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Cover-final-final.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Footer Placeholder 14"/>
          <p:cNvSpPr txBox="1">
            <a:spLocks/>
          </p:cNvSpPr>
          <p:nvPr/>
        </p:nvSpPr>
        <p:spPr bwMode="auto">
          <a:xfrm>
            <a:off x="406400" y="6420468"/>
            <a:ext cx="7518400" cy="152400"/>
          </a:xfrm>
          <a:prstGeom prst="rect">
            <a:avLst/>
          </a:prstGeom>
          <a:noFill/>
          <a:ln w="9525">
            <a:noFill/>
            <a:miter lim="800000"/>
            <a:headEnd/>
            <a:tailEnd/>
          </a:ln>
        </p:spPr>
        <p:txBody>
          <a:bodyPr tIns="0" bIns="0"/>
          <a:lstStyle/>
          <a:p>
            <a:pPr eaLnBrk="1" hangingPunct="1"/>
            <a:r>
              <a:rPr lang="en-US" altLang="en-US" sz="1200" b="0" dirty="0">
                <a:solidFill>
                  <a:schemeClr val="tx1"/>
                </a:solidFill>
                <a:latin typeface="Avenir Light"/>
                <a:cs typeface="Avenir Light"/>
              </a:rPr>
              <a:t>Advisory </a:t>
            </a:r>
            <a:r>
              <a:rPr lang="en-US" altLang="en-US" sz="1200" b="0" baseline="0" dirty="0">
                <a:solidFill>
                  <a:schemeClr val="tx1"/>
                </a:solidFill>
                <a:latin typeface="Avenir Light"/>
                <a:cs typeface="Avenir Light"/>
              </a:rPr>
              <a:t> Services </a:t>
            </a:r>
          </a:p>
          <a:p>
            <a:pPr eaLnBrk="1" hangingPunct="1"/>
            <a:r>
              <a:rPr lang="en-US" altLang="en-US" sz="1200" b="0" dirty="0">
                <a:solidFill>
                  <a:schemeClr val="tx1"/>
                </a:solidFill>
                <a:latin typeface="Avenir Light"/>
                <a:cs typeface="Avenir Light"/>
              </a:rPr>
              <a:t>©2016 Intellect Resources Management   </a:t>
            </a:r>
            <a:r>
              <a:rPr lang="en-US" altLang="en-US" sz="1200" b="1" dirty="0">
                <a:solidFill>
                  <a:schemeClr val="tx1"/>
                </a:solidFill>
                <a:latin typeface="Avenir Light"/>
                <a:cs typeface="Avenir Light"/>
              </a:rPr>
              <a:t>							</a:t>
            </a:r>
          </a:p>
        </p:txBody>
      </p:sp>
    </p:spTree>
    <p:extLst>
      <p:ext uri="{BB962C8B-B14F-4D97-AF65-F5344CB8AC3E}">
        <p14:creationId xmlns:p14="http://schemas.microsoft.com/office/powerpoint/2010/main" val="9144669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fontAlgn="base" hangingPunct="1">
        <a:spcBef>
          <a:spcPct val="0"/>
        </a:spcBef>
        <a:spcAft>
          <a:spcPct val="0"/>
        </a:spcAft>
        <a:defRPr sz="4000" kern="12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34" charset="0"/>
        </a:defRPr>
      </a:lvl2pPr>
      <a:lvl3pPr algn="l" rtl="0" eaLnBrk="1" fontAlgn="base" hangingPunct="1">
        <a:spcBef>
          <a:spcPct val="0"/>
        </a:spcBef>
        <a:spcAft>
          <a:spcPct val="0"/>
        </a:spcAft>
        <a:defRPr sz="4000">
          <a:solidFill>
            <a:schemeClr val="tx2"/>
          </a:solidFill>
          <a:latin typeface="Trebuchet MS" pitchFamily="34" charset="0"/>
        </a:defRPr>
      </a:lvl3pPr>
      <a:lvl4pPr algn="l" rtl="0" eaLnBrk="1" fontAlgn="base" hangingPunct="1">
        <a:spcBef>
          <a:spcPct val="0"/>
        </a:spcBef>
        <a:spcAft>
          <a:spcPct val="0"/>
        </a:spcAft>
        <a:defRPr sz="4000">
          <a:solidFill>
            <a:schemeClr val="tx2"/>
          </a:solidFill>
          <a:latin typeface="Trebuchet MS" pitchFamily="34" charset="0"/>
        </a:defRPr>
      </a:lvl4pPr>
      <a:lvl5pPr algn="l" rtl="0" eaLnBrk="1" fontAlgn="base" hangingPunct="1">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65125" indent="-255588" algn="l" rtl="0" eaLnBrk="1" fontAlgn="base" hangingPunct="1">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1" fontAlgn="base" hangingPunct="1">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1" fontAlgn="base" hangingPunct="1">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1" fontAlgn="base" hangingPunct="1">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1" fontAlgn="base" hangingPunct="1">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Divider-2.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Footer Placeholder 14"/>
          <p:cNvSpPr txBox="1">
            <a:spLocks/>
          </p:cNvSpPr>
          <p:nvPr/>
        </p:nvSpPr>
        <p:spPr bwMode="auto">
          <a:xfrm>
            <a:off x="406400" y="6553200"/>
            <a:ext cx="7518400" cy="152400"/>
          </a:xfrm>
          <a:prstGeom prst="rect">
            <a:avLst/>
          </a:prstGeom>
          <a:noFill/>
          <a:ln w="9525">
            <a:noFill/>
            <a:miter lim="800000"/>
            <a:headEnd/>
            <a:tailEnd/>
          </a:ln>
        </p:spPr>
        <p:txBody>
          <a:bodyPr tIns="0" bIns="0"/>
          <a:lstStyle/>
          <a:p>
            <a:pPr eaLnBrk="1" hangingPunct="1"/>
            <a:r>
              <a:rPr lang="en-US" altLang="en-US" sz="600" b="0" dirty="0">
                <a:solidFill>
                  <a:schemeClr val="tx1"/>
                </a:solidFill>
                <a:latin typeface="Avenir Light"/>
                <a:cs typeface="Avenir Light"/>
              </a:rPr>
              <a:t>Advisory </a:t>
            </a:r>
            <a:r>
              <a:rPr lang="en-US" altLang="en-US" sz="600" b="0" baseline="0" dirty="0">
                <a:solidFill>
                  <a:schemeClr val="tx1"/>
                </a:solidFill>
                <a:latin typeface="Avenir Light"/>
                <a:cs typeface="Avenir Light"/>
              </a:rPr>
              <a:t> Services </a:t>
            </a:r>
          </a:p>
          <a:p>
            <a:pPr eaLnBrk="1" hangingPunct="1"/>
            <a:r>
              <a:rPr lang="en-US" altLang="en-US" sz="600" b="0" dirty="0">
                <a:solidFill>
                  <a:schemeClr val="tx1"/>
                </a:solidFill>
                <a:latin typeface="Avenir Light"/>
                <a:cs typeface="Avenir Light"/>
              </a:rPr>
              <a:t>©2016 Intellect Resources Management   - PRIVATE &amp; CONFIDENTIAL -  </a:t>
            </a:r>
            <a:r>
              <a:rPr lang="en-US" altLang="en-US" sz="600" b="1" dirty="0">
                <a:solidFill>
                  <a:schemeClr val="tx1"/>
                </a:solidFill>
                <a:latin typeface="Avenir Light"/>
                <a:cs typeface="Avenir Light"/>
              </a:rPr>
              <a:t>							</a:t>
            </a:r>
          </a:p>
        </p:txBody>
      </p:sp>
    </p:spTree>
    <p:extLst>
      <p:ext uri="{BB962C8B-B14F-4D97-AF65-F5344CB8AC3E}">
        <p14:creationId xmlns:p14="http://schemas.microsoft.com/office/powerpoint/2010/main" val="332289891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86597" y="852540"/>
            <a:ext cx="7005402" cy="1096180"/>
          </a:xfrm>
        </p:spPr>
        <p:txBody>
          <a:bodyPr/>
          <a:lstStyle/>
          <a:p>
            <a:r>
              <a:rPr lang="en-US" sz="2400" b="1" dirty="0">
                <a:solidFill>
                  <a:schemeClr val="tx1"/>
                </a:solidFill>
                <a:effectLst>
                  <a:outerShdw blurRad="38100" dist="38100" dir="2700000" algn="tl">
                    <a:srgbClr val="000000">
                      <a:alpha val="43137"/>
                    </a:srgbClr>
                  </a:outerShdw>
                </a:effectLst>
                <a:latin typeface="Rockwell" panose="02060603020205020403" pitchFamily="18" charset="0"/>
              </a:rPr>
              <a:t>MERGER &amp; ACQUISITIONS </a:t>
            </a:r>
          </a:p>
        </p:txBody>
      </p:sp>
      <p:sp>
        <p:nvSpPr>
          <p:cNvPr id="3" name="Subtitle 2"/>
          <p:cNvSpPr>
            <a:spLocks noGrp="1"/>
          </p:cNvSpPr>
          <p:nvPr>
            <p:ph type="subTitle" idx="1"/>
          </p:nvPr>
        </p:nvSpPr>
        <p:spPr>
          <a:xfrm>
            <a:off x="4527030" y="2578306"/>
            <a:ext cx="7575030" cy="3458979"/>
          </a:xfrm>
        </p:spPr>
        <p:txBody>
          <a:bodyPr/>
          <a:lstStyle/>
          <a:p>
            <a:pPr>
              <a:buClrTx/>
            </a:pPr>
            <a:r>
              <a:rPr lang="en-US" b="1" dirty="0">
                <a:effectLst>
                  <a:outerShdw blurRad="38100" dist="38100" dir="2700000" algn="tl">
                    <a:srgbClr val="000000">
                      <a:alpha val="43137"/>
                    </a:srgbClr>
                  </a:outerShdw>
                </a:effectLst>
                <a:latin typeface="Rockwell" panose="02060603020205020403" pitchFamily="18" charset="0"/>
              </a:rPr>
              <a:t>Strategies behind and Lessons Learned From Our Experience</a:t>
            </a:r>
          </a:p>
          <a:p>
            <a:pPr>
              <a:lnSpc>
                <a:spcPct val="150000"/>
              </a:lnSpc>
              <a:buClrTx/>
            </a:pPr>
            <a:endParaRPr lang="en-US" b="1" dirty="0">
              <a:latin typeface="Rockwell" panose="02060603020205020403" pitchFamily="18" charset="0"/>
            </a:endParaRPr>
          </a:p>
          <a:p>
            <a:pPr>
              <a:lnSpc>
                <a:spcPct val="150000"/>
              </a:lnSpc>
              <a:buClrTx/>
            </a:pPr>
            <a:endParaRPr lang="en-US" sz="1600" b="1" dirty="0">
              <a:latin typeface="Rockwell" panose="02060603020205020403" pitchFamily="18" charset="0"/>
            </a:endParaRPr>
          </a:p>
          <a:p>
            <a:pPr>
              <a:lnSpc>
                <a:spcPct val="150000"/>
              </a:lnSpc>
              <a:buClrTx/>
            </a:pPr>
            <a:endParaRPr lang="en-US" sz="1600" b="1" dirty="0">
              <a:latin typeface="Rockwell" panose="02060603020205020403" pitchFamily="18" charset="0"/>
            </a:endParaRPr>
          </a:p>
          <a:p>
            <a:pPr algn="r">
              <a:lnSpc>
                <a:spcPct val="150000"/>
              </a:lnSpc>
              <a:buClrTx/>
            </a:pPr>
            <a:r>
              <a:rPr lang="en-US" sz="1600" dirty="0">
                <a:latin typeface="Rockwell" panose="02060603020205020403" pitchFamily="18" charset="0"/>
              </a:rPr>
              <a:t>Sabah Almoayyed </a:t>
            </a:r>
          </a:p>
          <a:p>
            <a:pPr algn="r">
              <a:lnSpc>
                <a:spcPct val="150000"/>
              </a:lnSpc>
              <a:buClrTx/>
            </a:pPr>
            <a:r>
              <a:rPr lang="en-US" sz="1600" dirty="0">
                <a:latin typeface="Rockwell" panose="02060603020205020403" pitchFamily="18" charset="0"/>
              </a:rPr>
              <a:t>May 27,2001</a:t>
            </a:r>
          </a:p>
          <a:p>
            <a:pPr>
              <a:lnSpc>
                <a:spcPct val="150000"/>
              </a:lnSpc>
              <a:buClrTx/>
            </a:pPr>
            <a:endParaRPr lang="en-US" sz="1600" b="1" dirty="0">
              <a:latin typeface="Rockwell" panose="02060603020205020403" pitchFamily="18" charset="0"/>
            </a:endParaRPr>
          </a:p>
          <a:p>
            <a:pPr>
              <a:lnSpc>
                <a:spcPct val="150000"/>
              </a:lnSpc>
              <a:buClrTx/>
            </a:pPr>
            <a:endParaRPr lang="en-US" b="1" dirty="0">
              <a:latin typeface="Rockwell" panose="02060603020205020403" pitchFamily="18" charset="0"/>
            </a:endParaRPr>
          </a:p>
        </p:txBody>
      </p:sp>
    </p:spTree>
    <p:extLst>
      <p:ext uri="{BB962C8B-B14F-4D97-AF65-F5344CB8AC3E}">
        <p14:creationId xmlns:p14="http://schemas.microsoft.com/office/powerpoint/2010/main" val="2083229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945438" cy="928688"/>
          </a:xfrm>
        </p:spPr>
        <p:txBody>
          <a:bodyPr anchor="ctr"/>
          <a:lstStyle/>
          <a:p>
            <a:pPr algn="ctr"/>
            <a:r>
              <a:rPr lang="en-US" sz="3000" b="1" dirty="0">
                <a:solidFill>
                  <a:schemeClr val="bg2"/>
                </a:solidFill>
                <a:effectLst>
                  <a:outerShdw blurRad="38100" dist="38100" dir="2700000" algn="tl">
                    <a:srgbClr val="000000">
                      <a:alpha val="43137"/>
                    </a:srgbClr>
                  </a:outerShdw>
                </a:effectLst>
                <a:latin typeface="Rockwell" panose="02060603020205020403" pitchFamily="18" charset="0"/>
              </a:rPr>
              <a:t>INDEX</a:t>
            </a:r>
          </a:p>
        </p:txBody>
      </p:sp>
      <p:sp>
        <p:nvSpPr>
          <p:cNvPr id="3" name="Subtitle 2"/>
          <p:cNvSpPr>
            <a:spLocks noGrp="1"/>
          </p:cNvSpPr>
          <p:nvPr>
            <p:ph type="subTitle" idx="4294967295"/>
          </p:nvPr>
        </p:nvSpPr>
        <p:spPr>
          <a:xfrm>
            <a:off x="494675" y="1589088"/>
            <a:ext cx="11212643" cy="5186362"/>
          </a:xfrm>
        </p:spPr>
        <p:txBody>
          <a:bodyPr/>
          <a:lstStyle/>
          <a:p>
            <a:pPr marL="0" indent="0" algn="ctr">
              <a:lnSpc>
                <a:spcPct val="150000"/>
              </a:lnSpc>
              <a:buClrTx/>
              <a:buNone/>
            </a:pPr>
            <a:r>
              <a:rPr lang="en-US" sz="2400" dirty="0">
                <a:effectLst>
                  <a:outerShdw blurRad="38100" dist="38100" dir="2700000" algn="tl">
                    <a:srgbClr val="000000">
                      <a:alpha val="43137"/>
                    </a:srgbClr>
                  </a:outerShdw>
                </a:effectLst>
                <a:latin typeface="Rockwell" panose="02060603020205020403" pitchFamily="18" charset="0"/>
              </a:rPr>
              <a:t>What is Merger/Acquisition?</a:t>
            </a:r>
          </a:p>
          <a:p>
            <a:pPr marL="0" indent="0" algn="ctr">
              <a:lnSpc>
                <a:spcPct val="150000"/>
              </a:lnSpc>
              <a:buClrTx/>
              <a:buNone/>
            </a:pPr>
            <a:r>
              <a:rPr lang="en-US" sz="2400" dirty="0">
                <a:effectLst>
                  <a:outerShdw blurRad="38100" dist="38100" dir="2700000" algn="tl">
                    <a:srgbClr val="000000">
                      <a:alpha val="43137"/>
                    </a:srgbClr>
                  </a:outerShdw>
                </a:effectLst>
                <a:latin typeface="Rockwell" panose="02060603020205020403" pitchFamily="18" charset="0"/>
              </a:rPr>
              <a:t>Reasons behind mergers</a:t>
            </a:r>
          </a:p>
          <a:p>
            <a:pPr marL="0" indent="0" algn="ctr">
              <a:lnSpc>
                <a:spcPct val="150000"/>
              </a:lnSpc>
              <a:buClrTx/>
              <a:buNone/>
            </a:pPr>
            <a:r>
              <a:rPr lang="en-US" sz="2400" dirty="0">
                <a:effectLst>
                  <a:outerShdw blurRad="38100" dist="38100" dir="2700000" algn="tl">
                    <a:srgbClr val="000000">
                      <a:alpha val="43137"/>
                    </a:srgbClr>
                  </a:outerShdw>
                </a:effectLst>
                <a:latin typeface="Rockwell" panose="02060603020205020403" pitchFamily="18" charset="0"/>
              </a:rPr>
              <a:t>The Gulf Market </a:t>
            </a:r>
          </a:p>
          <a:p>
            <a:pPr marL="0" indent="0" algn="ctr">
              <a:lnSpc>
                <a:spcPct val="150000"/>
              </a:lnSpc>
              <a:buClrTx/>
              <a:buNone/>
            </a:pPr>
            <a:r>
              <a:rPr lang="en-US" sz="2400" dirty="0">
                <a:effectLst>
                  <a:outerShdw blurRad="38100" dist="38100" dir="2700000" algn="tl">
                    <a:srgbClr val="000000">
                      <a:alpha val="43137"/>
                    </a:srgbClr>
                  </a:outerShdw>
                </a:effectLst>
                <a:latin typeface="Rockwell" panose="02060603020205020403" pitchFamily="18" charset="0"/>
              </a:rPr>
              <a:t>Key drivers for the business combination</a:t>
            </a:r>
          </a:p>
          <a:p>
            <a:pPr marL="0" indent="0" algn="ctr">
              <a:lnSpc>
                <a:spcPct val="150000"/>
              </a:lnSpc>
              <a:buClrTx/>
              <a:buNone/>
            </a:pPr>
            <a:r>
              <a:rPr lang="en-US" sz="2400" dirty="0">
                <a:effectLst>
                  <a:outerShdw blurRad="38100" dist="38100" dir="2700000" algn="tl">
                    <a:srgbClr val="000000">
                      <a:alpha val="43137"/>
                    </a:srgbClr>
                  </a:outerShdw>
                </a:effectLst>
                <a:latin typeface="Rockwell" panose="02060603020205020403" pitchFamily="18" charset="0"/>
              </a:rPr>
              <a:t>Strategies that made it Successful  </a:t>
            </a:r>
          </a:p>
          <a:p>
            <a:pPr marL="0" indent="0" algn="ctr">
              <a:lnSpc>
                <a:spcPct val="150000"/>
              </a:lnSpc>
              <a:buClrTx/>
              <a:buNone/>
            </a:pPr>
            <a:r>
              <a:rPr lang="en-US" sz="2400" dirty="0">
                <a:effectLst>
                  <a:outerShdw blurRad="38100" dist="38100" dir="2700000" algn="tl">
                    <a:srgbClr val="000000">
                      <a:alpha val="43137"/>
                    </a:srgbClr>
                  </a:outerShdw>
                </a:effectLst>
                <a:latin typeface="Rockwell" panose="02060603020205020403" pitchFamily="18" charset="0"/>
              </a:rPr>
              <a:t>What obstacle would a merger face? </a:t>
            </a:r>
          </a:p>
          <a:p>
            <a:pPr marL="0" indent="0" algn="ctr">
              <a:lnSpc>
                <a:spcPct val="150000"/>
              </a:lnSpc>
              <a:buClrTx/>
              <a:buNone/>
            </a:pPr>
            <a:r>
              <a:rPr lang="en-US" sz="2400" dirty="0">
                <a:effectLst>
                  <a:outerShdw blurRad="38100" dist="38100" dir="2700000" algn="tl">
                    <a:srgbClr val="000000">
                      <a:alpha val="43137"/>
                    </a:srgbClr>
                  </a:outerShdw>
                </a:effectLst>
                <a:latin typeface="Rockwell" panose="02060603020205020403" pitchFamily="18" charset="0"/>
              </a:rPr>
              <a:t>Conclusion </a:t>
            </a:r>
          </a:p>
          <a:p>
            <a:pPr marL="0" indent="0" algn="ctr">
              <a:lnSpc>
                <a:spcPct val="150000"/>
              </a:lnSpc>
              <a:buClrTx/>
              <a:buNone/>
            </a:pPr>
            <a:endParaRPr lang="en-US" sz="2400" b="1" dirty="0">
              <a:latin typeface="Rockwell" panose="02060603020205020403" pitchFamily="18" charset="0"/>
            </a:endParaRPr>
          </a:p>
        </p:txBody>
      </p:sp>
    </p:spTree>
    <p:extLst>
      <p:ext uri="{BB962C8B-B14F-4D97-AF65-F5344CB8AC3E}">
        <p14:creationId xmlns:p14="http://schemas.microsoft.com/office/powerpoint/2010/main" val="584238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945438" cy="928688"/>
          </a:xfrm>
        </p:spPr>
        <p:txBody>
          <a:bodyPr anchor="ctr"/>
          <a:lstStyle/>
          <a:p>
            <a:pPr algn="ctr"/>
            <a:r>
              <a:rPr lang="en-US" sz="3000" b="1" dirty="0">
                <a:solidFill>
                  <a:schemeClr val="bg2"/>
                </a:solidFill>
                <a:effectLst>
                  <a:outerShdw blurRad="38100" dist="38100" dir="2700000" algn="tl">
                    <a:srgbClr val="000000">
                      <a:alpha val="43137"/>
                    </a:srgbClr>
                  </a:outerShdw>
                </a:effectLst>
                <a:latin typeface="Rockwell" panose="02060603020205020403" pitchFamily="18" charset="0"/>
              </a:rPr>
              <a:t>What is Merger/Acquisition?</a:t>
            </a:r>
          </a:p>
        </p:txBody>
      </p:sp>
      <p:sp>
        <p:nvSpPr>
          <p:cNvPr id="3" name="Subtitle 2"/>
          <p:cNvSpPr>
            <a:spLocks noGrp="1"/>
          </p:cNvSpPr>
          <p:nvPr>
            <p:ph type="subTitle" idx="4294967295"/>
          </p:nvPr>
        </p:nvSpPr>
        <p:spPr>
          <a:xfrm>
            <a:off x="494675" y="1589088"/>
            <a:ext cx="11212643" cy="5186362"/>
          </a:xfrm>
        </p:spPr>
        <p:txBody>
          <a:bodyPr/>
          <a:lstStyle/>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When firms join together, whatever the motive for or nature of the combination as long as the merged firms are worth more combined than apart, the NPV of the union will be positive.</a:t>
            </a:r>
          </a:p>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The shareholders are better off </a:t>
            </a:r>
          </a:p>
          <a:p>
            <a:pPr marL="342900" indent="-342900" algn="just">
              <a:lnSpc>
                <a:spcPct val="150000"/>
              </a:lnSpc>
              <a:buClrTx/>
              <a:buFont typeface="Arial" panose="020B0604020202020204" pitchFamily="34" charset="0"/>
              <a:buChar char="•"/>
            </a:pPr>
            <a:endParaRPr lang="en-US" sz="2400" b="1" dirty="0">
              <a:latin typeface="Rockwell" panose="02060603020205020403" pitchFamily="18" charset="0"/>
            </a:endParaRPr>
          </a:p>
        </p:txBody>
      </p:sp>
      <p:sp>
        <p:nvSpPr>
          <p:cNvPr id="4"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1</a:t>
            </a:r>
          </a:p>
        </p:txBody>
      </p:sp>
    </p:spTree>
    <p:extLst>
      <p:ext uri="{BB962C8B-B14F-4D97-AF65-F5344CB8AC3E}">
        <p14:creationId xmlns:p14="http://schemas.microsoft.com/office/powerpoint/2010/main" val="3491155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
            <a:ext cx="8034728" cy="928688"/>
          </a:xfrm>
        </p:spPr>
        <p:txBody>
          <a:bodyPr anchor="ctr"/>
          <a:lstStyle/>
          <a:p>
            <a:pPr algn="ctr"/>
            <a:r>
              <a:rPr lang="en-US" sz="3000" b="1" dirty="0">
                <a:solidFill>
                  <a:schemeClr val="bg2"/>
                </a:solidFill>
                <a:effectLst>
                  <a:outerShdw blurRad="38100" dist="38100" dir="2700000" algn="tl">
                    <a:srgbClr val="000000">
                      <a:alpha val="43137"/>
                    </a:srgbClr>
                  </a:outerShdw>
                </a:effectLst>
                <a:latin typeface="Rockwell" panose="02060603020205020403" pitchFamily="18" charset="0"/>
              </a:rPr>
              <a:t>Reasons behind mergers</a:t>
            </a:r>
          </a:p>
        </p:txBody>
      </p:sp>
      <p:sp>
        <p:nvSpPr>
          <p:cNvPr id="3" name="Subtitle 2"/>
          <p:cNvSpPr>
            <a:spLocks noGrp="1"/>
          </p:cNvSpPr>
          <p:nvPr>
            <p:ph type="subTitle" idx="4294967295"/>
          </p:nvPr>
        </p:nvSpPr>
        <p:spPr>
          <a:xfrm>
            <a:off x="509666" y="1469036"/>
            <a:ext cx="11182662" cy="4931765"/>
          </a:xfrm>
        </p:spPr>
        <p:txBody>
          <a:bodyPr/>
          <a:lstStyle/>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Shareholder </a:t>
            </a:r>
          </a:p>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Globalization </a:t>
            </a:r>
          </a:p>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Synergy and economies of scale </a:t>
            </a:r>
          </a:p>
          <a:p>
            <a:pPr marL="800100" lvl="1" indent="-342900" algn="just">
              <a:lnSpc>
                <a:spcPct val="150000"/>
              </a:lnSpc>
              <a:buClrTx/>
              <a:buFont typeface="Verdana" panose="020B0604030504040204" pitchFamily="34" charset="0"/>
              <a:buChar char="─"/>
            </a:pPr>
            <a:r>
              <a:rPr lang="en-US" sz="2400" dirty="0">
                <a:solidFill>
                  <a:schemeClr val="tx1"/>
                </a:solidFill>
                <a:latin typeface="Rockwell" panose="02060603020205020403" pitchFamily="18" charset="0"/>
              </a:rPr>
              <a:t>Revenue Synergies (Cross – Boarder &amp; Cross – Product)</a:t>
            </a:r>
          </a:p>
          <a:p>
            <a:pPr marL="800100" lvl="1" indent="-342900" algn="just">
              <a:lnSpc>
                <a:spcPct val="150000"/>
              </a:lnSpc>
              <a:buClrTx/>
              <a:buFont typeface="Verdana" panose="020B0604030504040204" pitchFamily="34" charset="0"/>
              <a:buChar char="─"/>
            </a:pPr>
            <a:r>
              <a:rPr lang="en-US" sz="2400" dirty="0">
                <a:solidFill>
                  <a:schemeClr val="tx1"/>
                </a:solidFill>
                <a:latin typeface="Rockwell" panose="02060603020205020403" pitchFamily="18" charset="0"/>
              </a:rPr>
              <a:t>Cost Synergies </a:t>
            </a:r>
          </a:p>
          <a:p>
            <a:pPr marL="800100" lvl="1" indent="-342900" algn="just">
              <a:lnSpc>
                <a:spcPct val="150000"/>
              </a:lnSpc>
              <a:buClrTx/>
              <a:buFont typeface="Verdana" panose="020B0604030504040204" pitchFamily="34" charset="0"/>
              <a:buChar char="─"/>
            </a:pPr>
            <a:r>
              <a:rPr lang="en-US" sz="2400" dirty="0">
                <a:solidFill>
                  <a:schemeClr val="tx1"/>
                </a:solidFill>
                <a:latin typeface="Rockwell" panose="02060603020205020403" pitchFamily="18" charset="0"/>
              </a:rPr>
              <a:t>New Technologies/decreasing margins </a:t>
            </a:r>
          </a:p>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Eliminating Inefficiencies </a:t>
            </a:r>
          </a:p>
          <a:p>
            <a:pPr algn="just">
              <a:lnSpc>
                <a:spcPct val="150000"/>
              </a:lnSpc>
              <a:buClrTx/>
            </a:pPr>
            <a:endParaRPr lang="en-US" sz="2400" b="1" dirty="0">
              <a:latin typeface="Rockwell" panose="02060603020205020403" pitchFamily="18" charset="0"/>
            </a:endParaRPr>
          </a:p>
        </p:txBody>
      </p:sp>
      <p:sp>
        <p:nvSpPr>
          <p:cNvPr id="4" name="Slide Number Placeholder 6"/>
          <p:cNvSpPr txBox="1">
            <a:spLocks/>
          </p:cNvSpPr>
          <p:nvPr/>
        </p:nvSpPr>
        <p:spPr>
          <a:xfrm>
            <a:off x="11707318" y="6507865"/>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2</a:t>
            </a:r>
          </a:p>
        </p:txBody>
      </p:sp>
    </p:spTree>
    <p:extLst>
      <p:ext uri="{BB962C8B-B14F-4D97-AF65-F5344CB8AC3E}">
        <p14:creationId xmlns:p14="http://schemas.microsoft.com/office/powerpoint/2010/main" val="943856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
            <a:ext cx="8064708" cy="928688"/>
          </a:xfrm>
        </p:spPr>
        <p:txBody>
          <a:bodyPr anchor="ctr"/>
          <a:lstStyle/>
          <a:p>
            <a:pPr algn="ctr"/>
            <a:r>
              <a:rPr lang="en-US" sz="3000" b="1" dirty="0">
                <a:solidFill>
                  <a:schemeClr val="bg2"/>
                </a:solidFill>
                <a:effectLst>
                  <a:outerShdw blurRad="38100" dist="38100" dir="2700000" algn="tl">
                    <a:srgbClr val="000000">
                      <a:alpha val="43137"/>
                    </a:srgbClr>
                  </a:outerShdw>
                </a:effectLst>
                <a:latin typeface="Rockwell" panose="02060603020205020403" pitchFamily="18" charset="0"/>
              </a:rPr>
              <a:t>The Gulf Market </a:t>
            </a:r>
          </a:p>
        </p:txBody>
      </p:sp>
      <p:sp>
        <p:nvSpPr>
          <p:cNvPr id="3" name="Subtitle 2"/>
          <p:cNvSpPr>
            <a:spLocks noGrp="1"/>
          </p:cNvSpPr>
          <p:nvPr>
            <p:ph type="subTitle" idx="4294967295"/>
          </p:nvPr>
        </p:nvSpPr>
        <p:spPr>
          <a:xfrm>
            <a:off x="524656" y="1484026"/>
            <a:ext cx="11182662" cy="5291425"/>
          </a:xfrm>
        </p:spPr>
        <p:txBody>
          <a:bodyPr/>
          <a:lstStyle/>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Financial Services World is changing </a:t>
            </a:r>
          </a:p>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Local institutions in our region are in fairly good shape, but SIZE MATTERS! </a:t>
            </a:r>
          </a:p>
          <a:p>
            <a:pPr marL="342900" indent="-342900" algn="just">
              <a:lnSpc>
                <a:spcPct val="150000"/>
              </a:lnSpc>
              <a:buClrTx/>
              <a:buFont typeface="Arial" panose="020B0604020202020204" pitchFamily="34" charset="0"/>
              <a:buChar char="•"/>
            </a:pPr>
            <a:r>
              <a:rPr lang="en-US" sz="2400" dirty="0">
                <a:latin typeface="Rockwell" panose="02060603020205020403" pitchFamily="18" charset="0"/>
              </a:rPr>
              <a:t>If they continue to ignore this fact they risk being swept aside</a:t>
            </a:r>
          </a:p>
        </p:txBody>
      </p:sp>
      <p:sp>
        <p:nvSpPr>
          <p:cNvPr id="4"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3</a:t>
            </a:r>
          </a:p>
        </p:txBody>
      </p:sp>
    </p:spTree>
    <p:extLst>
      <p:ext uri="{BB962C8B-B14F-4D97-AF65-F5344CB8AC3E}">
        <p14:creationId xmlns:p14="http://schemas.microsoft.com/office/powerpoint/2010/main" val="3739857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 y="1"/>
            <a:ext cx="7899816" cy="928688"/>
          </a:xfrm>
        </p:spPr>
        <p:txBody>
          <a:bodyPr anchor="ctr"/>
          <a:lstStyle/>
          <a:p>
            <a:pPr algn="ctr"/>
            <a:r>
              <a:rPr lang="en-US" sz="3000" b="1" dirty="0">
                <a:solidFill>
                  <a:schemeClr val="bg2"/>
                </a:solidFill>
                <a:effectLst>
                  <a:outerShdw blurRad="38100" dist="38100" dir="2700000" algn="tl">
                    <a:srgbClr val="000000">
                      <a:alpha val="43137"/>
                    </a:srgbClr>
                  </a:outerShdw>
                </a:effectLst>
                <a:latin typeface="Rockwell" panose="02060603020205020403" pitchFamily="18" charset="0"/>
              </a:rPr>
              <a:t>Key drivers for the business combination </a:t>
            </a:r>
          </a:p>
        </p:txBody>
      </p:sp>
      <p:sp>
        <p:nvSpPr>
          <p:cNvPr id="3" name="Subtitle 2"/>
          <p:cNvSpPr>
            <a:spLocks noGrp="1"/>
          </p:cNvSpPr>
          <p:nvPr>
            <p:ph type="subTitle" idx="4294967295"/>
          </p:nvPr>
        </p:nvSpPr>
        <p:spPr>
          <a:xfrm>
            <a:off x="524656" y="1484026"/>
            <a:ext cx="11197652" cy="5291424"/>
          </a:xfrm>
        </p:spPr>
        <p:txBody>
          <a:bodyPr/>
          <a:lstStyle/>
          <a:p>
            <a:pPr marL="342900" indent="-342900" algn="just">
              <a:buClrTx/>
              <a:buFont typeface="Arial" panose="020B0604020202020204" pitchFamily="34" charset="0"/>
              <a:buChar char="•"/>
            </a:pPr>
            <a:r>
              <a:rPr lang="en-US" sz="2400" dirty="0">
                <a:latin typeface="Rockwell" panose="02060603020205020403" pitchFamily="18" charset="0"/>
              </a:rPr>
              <a:t>Increased size </a:t>
            </a:r>
          </a:p>
          <a:p>
            <a:pPr marL="0" indent="0" algn="just">
              <a:buClrTx/>
              <a:buNone/>
            </a:pPr>
            <a:endParaRPr lang="en-US" sz="500" dirty="0">
              <a:latin typeface="Rockwell" panose="02060603020205020403" pitchFamily="18" charset="0"/>
            </a:endParaRPr>
          </a:p>
          <a:p>
            <a:pPr marL="342900" indent="-342900" algn="just">
              <a:buClrTx/>
              <a:buFont typeface="Arial" panose="020B0604020202020204" pitchFamily="34" charset="0"/>
              <a:buChar char="•"/>
            </a:pPr>
            <a:r>
              <a:rPr lang="en-US" sz="2400" dirty="0">
                <a:latin typeface="Rockwell" panose="02060603020205020403" pitchFamily="18" charset="0"/>
              </a:rPr>
              <a:t>Product complementarity </a:t>
            </a:r>
          </a:p>
          <a:p>
            <a:pPr marL="0" indent="0" algn="just">
              <a:buClrTx/>
              <a:buNone/>
            </a:pPr>
            <a:endParaRPr lang="en-US" sz="500" dirty="0">
              <a:latin typeface="Rockwell" panose="02060603020205020403" pitchFamily="18" charset="0"/>
            </a:endParaRPr>
          </a:p>
          <a:p>
            <a:pPr marL="342900" indent="-342900" algn="just">
              <a:buClrTx/>
              <a:buFont typeface="Arial" panose="020B0604020202020204" pitchFamily="34" charset="0"/>
              <a:buChar char="•"/>
            </a:pPr>
            <a:r>
              <a:rPr lang="en-US" sz="2400" dirty="0">
                <a:latin typeface="Rockwell" panose="02060603020205020403" pitchFamily="18" charset="0"/>
              </a:rPr>
              <a:t>Extensive geographical coverage</a:t>
            </a:r>
          </a:p>
          <a:p>
            <a:pPr marL="0" indent="0" algn="just">
              <a:buClrTx/>
              <a:buNone/>
            </a:pPr>
            <a:endParaRPr lang="en-US" sz="500" dirty="0">
              <a:latin typeface="Rockwell" panose="02060603020205020403" pitchFamily="18" charset="0"/>
            </a:endParaRPr>
          </a:p>
          <a:p>
            <a:pPr marL="342900" indent="-342900" algn="just">
              <a:buClrTx/>
              <a:buFont typeface="Arial" panose="020B0604020202020204" pitchFamily="34" charset="0"/>
              <a:buChar char="•"/>
            </a:pPr>
            <a:r>
              <a:rPr lang="en-US" sz="2400" dirty="0">
                <a:latin typeface="Rockwell" panose="02060603020205020403" pitchFamily="18" charset="0"/>
              </a:rPr>
              <a:t>Shareholder value enhancement </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Short term earnings growth </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Medium term earning growth </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Enhanced Share Profile</a:t>
            </a:r>
          </a:p>
          <a:p>
            <a:pPr marL="457200" lvl="1" indent="0" algn="just">
              <a:buClrTx/>
              <a:buNone/>
            </a:pPr>
            <a:endParaRPr lang="en-US" sz="500" dirty="0">
              <a:solidFill>
                <a:schemeClr val="tx1"/>
              </a:solidFill>
              <a:latin typeface="Rockwell" panose="02060603020205020403" pitchFamily="18" charset="0"/>
            </a:endParaRPr>
          </a:p>
          <a:p>
            <a:pPr marL="342900" indent="-342900" algn="just">
              <a:buClrTx/>
              <a:buFont typeface="Arial" panose="020B0604020202020204" pitchFamily="34" charset="0"/>
              <a:buChar char="•"/>
            </a:pPr>
            <a:r>
              <a:rPr lang="en-US" sz="2400" dirty="0">
                <a:latin typeface="Rockwell" panose="02060603020205020403" pitchFamily="18" charset="0"/>
              </a:rPr>
              <a:t>Other Benefits</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Skills transfer </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Improvement in competitive position </a:t>
            </a:r>
          </a:p>
          <a:p>
            <a:pPr marL="342900" indent="-342900" algn="just">
              <a:buClrTx/>
              <a:buFont typeface="Arial" panose="020B0604020202020204" pitchFamily="34" charset="0"/>
              <a:buChar char="•"/>
            </a:pPr>
            <a:endParaRPr lang="en-US" sz="2400" b="1" dirty="0">
              <a:latin typeface="Rockwell" panose="02060603020205020403" pitchFamily="18" charset="0"/>
            </a:endParaRPr>
          </a:p>
          <a:p>
            <a:pPr marL="342900" indent="-342900" algn="just">
              <a:buClrTx/>
              <a:buFont typeface="Arial" panose="020B0604020202020204" pitchFamily="34" charset="0"/>
              <a:buChar char="•"/>
            </a:pPr>
            <a:endParaRPr lang="en-US" sz="2400" b="1" dirty="0">
              <a:latin typeface="Rockwell" panose="02060603020205020403" pitchFamily="18" charset="0"/>
            </a:endParaRPr>
          </a:p>
        </p:txBody>
      </p:sp>
      <p:sp>
        <p:nvSpPr>
          <p:cNvPr id="4"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4</a:t>
            </a:r>
          </a:p>
        </p:txBody>
      </p:sp>
    </p:spTree>
    <p:extLst>
      <p:ext uri="{BB962C8B-B14F-4D97-AF65-F5344CB8AC3E}">
        <p14:creationId xmlns:p14="http://schemas.microsoft.com/office/powerpoint/2010/main" val="1081473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
            <a:ext cx="7989757" cy="928688"/>
          </a:xfrm>
        </p:spPr>
        <p:txBody>
          <a:bodyPr anchor="ctr"/>
          <a:lstStyle/>
          <a:p>
            <a:pPr algn="ctr"/>
            <a:r>
              <a:rPr lang="en-US" sz="3000" b="1" dirty="0">
                <a:solidFill>
                  <a:schemeClr val="bg2"/>
                </a:solidFill>
                <a:effectLst>
                  <a:outerShdw blurRad="38100" dist="38100" dir="2700000" algn="tl">
                    <a:srgbClr val="000000">
                      <a:alpha val="43137"/>
                    </a:srgbClr>
                  </a:outerShdw>
                </a:effectLst>
                <a:latin typeface="Rockwell" panose="02060603020205020403" pitchFamily="18" charset="0"/>
              </a:rPr>
              <a:t>Strategies that made it Successful </a:t>
            </a:r>
          </a:p>
        </p:txBody>
      </p:sp>
      <p:sp>
        <p:nvSpPr>
          <p:cNvPr id="3" name="Subtitle 2"/>
          <p:cNvSpPr>
            <a:spLocks noGrp="1"/>
          </p:cNvSpPr>
          <p:nvPr>
            <p:ph type="subTitle" idx="4294967295"/>
          </p:nvPr>
        </p:nvSpPr>
        <p:spPr>
          <a:xfrm>
            <a:off x="479685" y="1499016"/>
            <a:ext cx="11212643" cy="5276434"/>
          </a:xfrm>
        </p:spPr>
        <p:txBody>
          <a:bodyPr/>
          <a:lstStyle/>
          <a:p>
            <a:pPr algn="just">
              <a:buClrTx/>
            </a:pPr>
            <a:r>
              <a:rPr lang="en-US" sz="2400" dirty="0">
                <a:effectLst>
                  <a:outerShdw blurRad="38100" dist="38100" dir="2700000" algn="tl">
                    <a:srgbClr val="000000">
                      <a:alpha val="43137"/>
                    </a:srgbClr>
                  </a:outerShdw>
                </a:effectLst>
                <a:latin typeface="Rockwell" panose="02060603020205020403" pitchFamily="18" charset="0"/>
              </a:rPr>
              <a:t>Pre – Deal Stage : </a:t>
            </a:r>
          </a:p>
          <a:p>
            <a:pPr marL="109537" indent="0" algn="just">
              <a:buClrTx/>
              <a:buNone/>
            </a:pPr>
            <a:endParaRPr lang="en-US" sz="1000" dirty="0">
              <a:latin typeface="Rockwell" panose="02060603020205020403" pitchFamily="18" charset="0"/>
            </a:endParaRPr>
          </a:p>
          <a:p>
            <a:pPr marL="457200" indent="-457200" algn="just">
              <a:buClrTx/>
              <a:buFont typeface="Arial" panose="020B0604020202020204" pitchFamily="34" charset="0"/>
              <a:buChar char="•"/>
            </a:pPr>
            <a:r>
              <a:rPr lang="en-US" sz="2400" dirty="0">
                <a:latin typeface="Rockwell" panose="02060603020205020403" pitchFamily="18" charset="0"/>
              </a:rPr>
              <a:t>Formation of Merger Implementation Committee (MIC) to review: </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Synergy Evaluation </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Integration Project Planning </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Due Diligence </a:t>
            </a:r>
          </a:p>
          <a:p>
            <a:pPr marL="914400" lvl="1" indent="-457200" algn="just">
              <a:buClrTx/>
              <a:buFont typeface="Verdana" panose="020B0604030504040204" pitchFamily="34" charset="0"/>
              <a:buChar char="─"/>
            </a:pPr>
            <a:r>
              <a:rPr lang="en-US" sz="2400" dirty="0">
                <a:solidFill>
                  <a:schemeClr val="tx1"/>
                </a:solidFill>
                <a:latin typeface="Rockwell" panose="02060603020205020403" pitchFamily="18" charset="0"/>
              </a:rPr>
              <a:t>Valuation report </a:t>
            </a:r>
          </a:p>
          <a:p>
            <a:pPr marL="457200" lvl="1" indent="0" algn="just">
              <a:buClrTx/>
              <a:buNone/>
            </a:pPr>
            <a:endParaRPr lang="en-US" sz="1000" dirty="0">
              <a:solidFill>
                <a:schemeClr val="tx1"/>
              </a:solidFill>
              <a:latin typeface="Rockwell" panose="02060603020205020403" pitchFamily="18" charset="0"/>
            </a:endParaRPr>
          </a:p>
          <a:p>
            <a:pPr marL="457200" indent="-457200" algn="just">
              <a:buClrTx/>
              <a:buFont typeface="Arial" panose="020B0604020202020204" pitchFamily="34" charset="0"/>
              <a:buChar char="•"/>
            </a:pPr>
            <a:r>
              <a:rPr lang="en-US" sz="2400" dirty="0">
                <a:latin typeface="Rockwell" panose="02060603020205020403" pitchFamily="18" charset="0"/>
              </a:rPr>
              <a:t>A business plan was prepared accordingly </a:t>
            </a:r>
          </a:p>
        </p:txBody>
      </p:sp>
      <p:sp>
        <p:nvSpPr>
          <p:cNvPr id="4"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5</a:t>
            </a:r>
          </a:p>
        </p:txBody>
      </p:sp>
    </p:spTree>
    <p:extLst>
      <p:ext uri="{BB962C8B-B14F-4D97-AF65-F5344CB8AC3E}">
        <p14:creationId xmlns:p14="http://schemas.microsoft.com/office/powerpoint/2010/main" val="2573165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
            <a:ext cx="7974767" cy="928688"/>
          </a:xfrm>
        </p:spPr>
        <p:txBody>
          <a:bodyPr anchor="ctr"/>
          <a:lstStyle/>
          <a:p>
            <a:pPr algn="ctr"/>
            <a:r>
              <a:rPr lang="en-US" sz="3000" b="1" dirty="0">
                <a:solidFill>
                  <a:schemeClr val="bg2"/>
                </a:solidFill>
                <a:effectLst>
                  <a:outerShdw blurRad="38100" dist="38100" dir="2700000" algn="tl">
                    <a:srgbClr val="000000">
                      <a:alpha val="43137"/>
                    </a:srgbClr>
                  </a:outerShdw>
                </a:effectLst>
                <a:latin typeface="Rockwell" panose="02060603020205020403" pitchFamily="18" charset="0"/>
              </a:rPr>
              <a:t>What obstacle would a merger face? </a:t>
            </a:r>
          </a:p>
        </p:txBody>
      </p:sp>
      <p:sp>
        <p:nvSpPr>
          <p:cNvPr id="3" name="Subtitle 2"/>
          <p:cNvSpPr>
            <a:spLocks noGrp="1"/>
          </p:cNvSpPr>
          <p:nvPr>
            <p:ph type="subTitle" idx="4294967295"/>
          </p:nvPr>
        </p:nvSpPr>
        <p:spPr>
          <a:xfrm>
            <a:off x="494674" y="1484027"/>
            <a:ext cx="11212644" cy="5635912"/>
          </a:xfrm>
        </p:spPr>
        <p:txBody>
          <a:bodyPr/>
          <a:lstStyle/>
          <a:p>
            <a:pPr marL="457200" indent="-457200" algn="just">
              <a:lnSpc>
                <a:spcPct val="200000"/>
              </a:lnSpc>
              <a:buClrTx/>
              <a:buFont typeface="Arial" panose="020B0604020202020204" pitchFamily="34" charset="0"/>
              <a:buChar char="•"/>
            </a:pPr>
            <a:r>
              <a:rPr lang="en-US" sz="2400" dirty="0">
                <a:latin typeface="Rockwell" panose="02060603020205020403" pitchFamily="18" charset="0"/>
              </a:rPr>
              <a:t>Strategic/Cultural Fit </a:t>
            </a:r>
          </a:p>
          <a:p>
            <a:pPr marL="457200" indent="-457200" algn="just">
              <a:lnSpc>
                <a:spcPct val="200000"/>
              </a:lnSpc>
              <a:buClrTx/>
              <a:buFont typeface="Arial" panose="020B0604020202020204" pitchFamily="34" charset="0"/>
              <a:buChar char="•"/>
            </a:pPr>
            <a:r>
              <a:rPr lang="en-US" sz="2400" dirty="0">
                <a:latin typeface="Rockwell" panose="02060603020205020403" pitchFamily="18" charset="0"/>
              </a:rPr>
              <a:t>Realistic Valuation </a:t>
            </a:r>
          </a:p>
          <a:p>
            <a:pPr marL="457200" indent="-457200" algn="just">
              <a:lnSpc>
                <a:spcPct val="200000"/>
              </a:lnSpc>
              <a:buClrTx/>
              <a:buFont typeface="Arial" panose="020B0604020202020204" pitchFamily="34" charset="0"/>
              <a:buChar char="•"/>
            </a:pPr>
            <a:r>
              <a:rPr lang="en-US" sz="2400" dirty="0">
                <a:latin typeface="Rockwell" panose="02060603020205020403" pitchFamily="18" charset="0"/>
              </a:rPr>
              <a:t>Successful IT integration </a:t>
            </a:r>
          </a:p>
          <a:p>
            <a:pPr marL="109537" indent="0" algn="just">
              <a:lnSpc>
                <a:spcPct val="200000"/>
              </a:lnSpc>
              <a:buClrTx/>
              <a:buNone/>
            </a:pPr>
            <a:endParaRPr lang="en-US" sz="2400" b="1" dirty="0">
              <a:latin typeface="Rockwell" panose="02060603020205020403" pitchFamily="18" charset="0"/>
            </a:endParaRPr>
          </a:p>
        </p:txBody>
      </p:sp>
      <p:sp>
        <p:nvSpPr>
          <p:cNvPr id="4"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6</a:t>
            </a:r>
          </a:p>
        </p:txBody>
      </p:sp>
    </p:spTree>
    <p:extLst>
      <p:ext uri="{BB962C8B-B14F-4D97-AF65-F5344CB8AC3E}">
        <p14:creationId xmlns:p14="http://schemas.microsoft.com/office/powerpoint/2010/main" val="1520888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
            <a:ext cx="8124669" cy="928688"/>
          </a:xfrm>
        </p:spPr>
        <p:txBody>
          <a:bodyPr anchor="ctr"/>
          <a:lstStyle/>
          <a:p>
            <a:pPr algn="ctr"/>
            <a:r>
              <a:rPr lang="en-US" sz="3000" b="1" dirty="0">
                <a:solidFill>
                  <a:schemeClr val="bg2"/>
                </a:solidFill>
                <a:effectLst>
                  <a:outerShdw blurRad="38100" dist="38100" dir="2700000" algn="tl">
                    <a:srgbClr val="000000">
                      <a:alpha val="43137"/>
                    </a:srgbClr>
                  </a:outerShdw>
                </a:effectLst>
                <a:latin typeface="Rockwell" panose="02060603020205020403" pitchFamily="18" charset="0"/>
              </a:rPr>
              <a:t>Conclusion </a:t>
            </a:r>
          </a:p>
        </p:txBody>
      </p:sp>
      <p:sp>
        <p:nvSpPr>
          <p:cNvPr id="3" name="Subtitle 2"/>
          <p:cNvSpPr>
            <a:spLocks noGrp="1"/>
          </p:cNvSpPr>
          <p:nvPr>
            <p:ph type="subTitle" idx="4294967295"/>
          </p:nvPr>
        </p:nvSpPr>
        <p:spPr>
          <a:xfrm>
            <a:off x="539646" y="1469037"/>
            <a:ext cx="11182662" cy="5650902"/>
          </a:xfrm>
        </p:spPr>
        <p:txBody>
          <a:bodyPr/>
          <a:lstStyle/>
          <a:p>
            <a:pPr marL="457200" indent="-457200" algn="just">
              <a:lnSpc>
                <a:spcPct val="150000"/>
              </a:lnSpc>
              <a:buClrTx/>
              <a:buFont typeface="Arial" panose="020B0604020202020204" pitchFamily="34" charset="0"/>
              <a:buChar char="•"/>
            </a:pPr>
            <a:r>
              <a:rPr lang="en-US" sz="2400" dirty="0">
                <a:latin typeface="Rockwell" panose="02060603020205020403" pitchFamily="18" charset="0"/>
              </a:rPr>
              <a:t>Experience and academic  research tells us that 50% - 70% of deals </a:t>
            </a:r>
            <a:r>
              <a:rPr lang="en-US" sz="2400" u="sng" dirty="0">
                <a:latin typeface="Rockwell" panose="02060603020205020403" pitchFamily="18" charset="0"/>
              </a:rPr>
              <a:t>fail to create value </a:t>
            </a:r>
          </a:p>
          <a:p>
            <a:pPr marL="457200" indent="-457200" algn="just">
              <a:lnSpc>
                <a:spcPct val="150000"/>
              </a:lnSpc>
              <a:buClrTx/>
              <a:buFont typeface="Arial" panose="020B0604020202020204" pitchFamily="34" charset="0"/>
              <a:buChar char="•"/>
            </a:pPr>
            <a:r>
              <a:rPr lang="en-US" sz="2400" dirty="0">
                <a:latin typeface="Rockwell" panose="02060603020205020403" pitchFamily="18" charset="0"/>
              </a:rPr>
              <a:t>Mergers and Acquisitions are </a:t>
            </a:r>
            <a:r>
              <a:rPr lang="en-US" sz="2400" u="sng" dirty="0">
                <a:latin typeface="Rockwell" panose="02060603020205020403" pitchFamily="18" charset="0"/>
              </a:rPr>
              <a:t>challenge</a:t>
            </a:r>
            <a:r>
              <a:rPr lang="en-US" sz="2400" dirty="0">
                <a:latin typeface="Rockwell" panose="02060603020205020403" pitchFamily="18" charset="0"/>
              </a:rPr>
              <a:t> and a </a:t>
            </a:r>
            <a:r>
              <a:rPr lang="en-US" sz="2400" u="sng" dirty="0">
                <a:latin typeface="Rockwell" panose="02060603020205020403" pitchFamily="18" charset="0"/>
              </a:rPr>
              <a:t>danger </a:t>
            </a:r>
          </a:p>
          <a:p>
            <a:pPr marL="457200" indent="-457200" algn="just">
              <a:lnSpc>
                <a:spcPct val="150000"/>
              </a:lnSpc>
              <a:buClrTx/>
              <a:buFont typeface="Arial" panose="020B0604020202020204" pitchFamily="34" charset="0"/>
              <a:buChar char="•"/>
            </a:pPr>
            <a:r>
              <a:rPr lang="en-US" sz="2400" dirty="0">
                <a:latin typeface="Rockwell" panose="02060603020205020403" pitchFamily="18" charset="0"/>
              </a:rPr>
              <a:t>We will be experiencing a lot more mergers and acquisitions in the coming years </a:t>
            </a:r>
          </a:p>
        </p:txBody>
      </p:sp>
      <p:sp>
        <p:nvSpPr>
          <p:cNvPr id="4" name="Slide Number Placeholder 6"/>
          <p:cNvSpPr txBox="1">
            <a:spLocks/>
          </p:cNvSpPr>
          <p:nvPr/>
        </p:nvSpPr>
        <p:spPr>
          <a:xfrm>
            <a:off x="11737300" y="6501223"/>
            <a:ext cx="409731"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dirty="0">
                <a:latin typeface="Helvetica" panose="020B0604020202020204" pitchFamily="34" charset="0"/>
                <a:cs typeface="Helvetica" panose="020B0604020202020204" pitchFamily="34" charset="0"/>
              </a:rPr>
              <a:t>7</a:t>
            </a:r>
          </a:p>
        </p:txBody>
      </p:sp>
    </p:spTree>
    <p:extLst>
      <p:ext uri="{BB962C8B-B14F-4D97-AF65-F5344CB8AC3E}">
        <p14:creationId xmlns:p14="http://schemas.microsoft.com/office/powerpoint/2010/main" val="1334372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IRM PPT Template</Template>
  <TotalTime>72</TotalTime>
  <Words>294</Words>
  <Application>Microsoft Office PowerPoint</Application>
  <PresentationFormat>Widescreen</PresentationFormat>
  <Paragraphs>70</Paragraphs>
  <Slides>9</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9</vt:i4>
      </vt:variant>
    </vt:vector>
  </HeadingPairs>
  <TitlesOfParts>
    <vt:vector size="21" baseType="lpstr">
      <vt:lpstr>Arial</vt:lpstr>
      <vt:lpstr>Avenir Book</vt:lpstr>
      <vt:lpstr>Avenir Light</vt:lpstr>
      <vt:lpstr>Calibri</vt:lpstr>
      <vt:lpstr>Georgia</vt:lpstr>
      <vt:lpstr>Helvetica</vt:lpstr>
      <vt:lpstr>Rockwell</vt:lpstr>
      <vt:lpstr>Trebuchet MS</vt:lpstr>
      <vt:lpstr>Verdana</vt:lpstr>
      <vt:lpstr>Wingdings 2</vt:lpstr>
      <vt:lpstr>Urban</vt:lpstr>
      <vt:lpstr>Custom Design</vt:lpstr>
      <vt:lpstr>MERGER &amp; ACQUISITIONS </vt:lpstr>
      <vt:lpstr>INDEX</vt:lpstr>
      <vt:lpstr>What is Merger/Acquisition?</vt:lpstr>
      <vt:lpstr>Reasons behind mergers</vt:lpstr>
      <vt:lpstr>The Gulf Market </vt:lpstr>
      <vt:lpstr>Key drivers for the business combination </vt:lpstr>
      <vt:lpstr>Strategies that made it Successful </vt:lpstr>
      <vt:lpstr>What obstacle would a merger face?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user3</dc:creator>
  <cp:lastModifiedBy>user3</cp:lastModifiedBy>
  <cp:revision>28</cp:revision>
  <dcterms:created xsi:type="dcterms:W3CDTF">2016-10-31T12:14:09Z</dcterms:created>
  <dcterms:modified xsi:type="dcterms:W3CDTF">2017-01-08T07:26:27Z</dcterms:modified>
</cp:coreProperties>
</file>